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7"/>
  </p:notesMasterIdLst>
  <p:handoutMasterIdLst>
    <p:handoutMasterId r:id="rId18"/>
  </p:handoutMasterIdLst>
  <p:sldIdLst>
    <p:sldId id="256" r:id="rId2"/>
    <p:sldId id="277" r:id="rId3"/>
    <p:sldId id="280" r:id="rId4"/>
    <p:sldId id="273" r:id="rId5"/>
    <p:sldId id="279" r:id="rId6"/>
    <p:sldId id="281" r:id="rId7"/>
    <p:sldId id="282" r:id="rId8"/>
    <p:sldId id="283" r:id="rId9"/>
    <p:sldId id="284" r:id="rId10"/>
    <p:sldId id="285" r:id="rId11"/>
    <p:sldId id="286" r:id="rId12"/>
    <p:sldId id="287" r:id="rId13"/>
    <p:sldId id="288" r:id="rId14"/>
    <p:sldId id="289" r:id="rId15"/>
    <p:sldId id="29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005" autoAdjust="0"/>
  </p:normalViewPr>
  <p:slideViewPr>
    <p:cSldViewPr snapToGrid="0" snapToObjects="1">
      <p:cViewPr varScale="1">
        <p:scale>
          <a:sx n="109" d="100"/>
          <a:sy n="109"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289D5-AC65-4003-AD87-75012C61E17D}"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EF783-65BB-4950-9142-B9D1E48B4A83}" type="slidenum">
              <a:rPr lang="en-US" smtClean="0"/>
              <a:t>‹#›</a:t>
            </a:fld>
            <a:endParaRPr lang="en-US"/>
          </a:p>
        </p:txBody>
      </p:sp>
    </p:spTree>
    <p:extLst>
      <p:ext uri="{BB962C8B-B14F-4D97-AF65-F5344CB8AC3E}">
        <p14:creationId xmlns:p14="http://schemas.microsoft.com/office/powerpoint/2010/main" val="429380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28E64641-DE9B-4440-91A7-C75D23B67D1B}"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22B2F32F-DE3A-49D8-9752-B6A88BF9DA27}"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AA7D5098-ADA1-46B8-9C9A-207710BA0E47}"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E6879249-B77B-4DB3-AD2B-6102A7CB2632}"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8B131BEF-55AF-4230-A501-276F0ED234A7}" type="datetime4">
              <a:rPr lang="en-US" smtClean="0"/>
              <a:t>September 5, 2017</a:t>
            </a:fld>
            <a:endParaRPr lang="en-US" dirty="0"/>
          </a:p>
        </p:txBody>
      </p:sp>
      <p:sp>
        <p:nvSpPr>
          <p:cNvPr id="5" name="Footer Placeholder 4"/>
          <p:cNvSpPr>
            <a:spLocks noGrp="1"/>
          </p:cNvSpPr>
          <p:nvPr>
            <p:ph type="ftr" sz="quarter" idx="3"/>
          </p:nvPr>
        </p:nvSpPr>
        <p:spPr>
          <a:xfrm>
            <a:off x="457199" y="6492875"/>
            <a:ext cx="7739450"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801977"/>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37"/>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9 SOCIAL STRATIFICATION IN THE UNITED STATES</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06CA3F71-9162-4040-A80D-398C2724FF4C}"/>
              </a:ext>
            </a:extLst>
          </p:cNvPr>
          <p:cNvSpPr>
            <a:spLocks noGrp="1"/>
          </p:cNvSpPr>
          <p:nvPr>
            <p:ph type="title" idx="4294967295"/>
          </p:nvPr>
        </p:nvSpPr>
        <p:spPr>
          <a:xfrm>
            <a:off x="0" y="689599"/>
            <a:ext cx="9144000" cy="735012"/>
          </a:xfrm>
        </p:spPr>
        <p:txBody>
          <a:bodyPr>
            <a:normAutofit/>
          </a:bodyPr>
          <a:lstStyle/>
          <a:p>
            <a:pPr algn="ctr"/>
            <a:r>
              <a:rPr lang="en-US" sz="3600" dirty="0"/>
              <a:t>INTRODUCTION TO SOCIOLOGY</a:t>
            </a:r>
            <a:r>
              <a:rPr lang="en-US" sz="3600" baseline="0" dirty="0"/>
              <a:t> </a:t>
            </a:r>
            <a:r>
              <a:rPr lang="en-US" sz="3600" baseline="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4311635-6518-4C8F-B65E-9BA7FD0F5F3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These members of a club likely consider themselves middle class. (Photo courtesy of United Way Canada- </a:t>
            </a:r>
            <a:r>
              <a:rPr lang="en-US" sz="1600" dirty="0" err="1"/>
              <a:t>Centraide</a:t>
            </a:r>
            <a:r>
              <a:rPr lang="en-US" sz="1600" dirty="0"/>
              <a:t> Canada/</a:t>
            </a:r>
            <a:r>
              <a:rPr lang="en-US" sz="1600" dirty="0" err="1"/>
              <a:t>flickr</a:t>
            </a:r>
            <a:r>
              <a:rPr lang="en-US" sz="1600" dirty="0"/>
              <a:t>)</a:t>
            </a:r>
          </a:p>
        </p:txBody>
      </p:sp>
      <p:pic>
        <p:nvPicPr>
          <p:cNvPr id="2" name="Figure" descr="A group of women are shown talking and eati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9.9</a:t>
            </a:r>
          </a:p>
        </p:txBody>
      </p:sp>
    </p:spTree>
    <p:extLst>
      <p:ext uri="{BB962C8B-B14F-4D97-AF65-F5344CB8AC3E}">
        <p14:creationId xmlns:p14="http://schemas.microsoft.com/office/powerpoint/2010/main" val="301005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35EACD7-A6FD-4D18-877B-BACC3C4543A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man is a custodian at a restaurant. His job, which is crucial to the business, is considered lower class. (Photo courtesy of Frederick </a:t>
            </a:r>
            <a:r>
              <a:rPr lang="en-US" sz="1600" dirty="0" err="1"/>
              <a:t>Md</a:t>
            </a:r>
            <a:r>
              <a:rPr lang="en-US" sz="1600" dirty="0"/>
              <a:t> Publicity/</a:t>
            </a:r>
            <a:r>
              <a:rPr lang="en-US" sz="1600" dirty="0" err="1"/>
              <a:t>flickr</a:t>
            </a:r>
            <a:r>
              <a:rPr lang="en-US" sz="1600" dirty="0"/>
              <a:t>)</a:t>
            </a:r>
          </a:p>
        </p:txBody>
      </p:sp>
      <p:pic>
        <p:nvPicPr>
          <p:cNvPr id="2" name="Figure" descr="A man is shown scrubbing floors and walls beneath a group of sinks in a restaurant kitche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9.10</a:t>
            </a:r>
          </a:p>
        </p:txBody>
      </p:sp>
    </p:spTree>
    <p:extLst>
      <p:ext uri="{BB962C8B-B14F-4D97-AF65-F5344CB8AC3E}">
        <p14:creationId xmlns:p14="http://schemas.microsoft.com/office/powerpoint/2010/main" val="240020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D78AEFA0-F4FA-4527-90F3-79087D0FA9E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family lives in this grass hut in Ethiopia. Another family lives in a single-wide trailer in the trailer park in the United States. Both families are considered poor, or lower class. With such differences in global stratification, what constitutes poverty? (Photo (a) courtesy of Canned Muffins/</a:t>
            </a:r>
            <a:r>
              <a:rPr lang="en-US" sz="1600" dirty="0" err="1"/>
              <a:t>flickr</a:t>
            </a:r>
            <a:r>
              <a:rPr lang="en-US" sz="1600" dirty="0"/>
              <a:t>; Photo (b) courtesy of Herb Neufeld/</a:t>
            </a:r>
            <a:r>
              <a:rPr lang="en-US" sz="1600" dirty="0" err="1"/>
              <a:t>flickr</a:t>
            </a:r>
            <a:r>
              <a:rPr lang="en-US" sz="1600" dirty="0"/>
              <a:t>)</a:t>
            </a:r>
          </a:p>
        </p:txBody>
      </p:sp>
      <p:pic>
        <p:nvPicPr>
          <p:cNvPr id="11" name="Figure" descr="Figure (b) is of a mobile home p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488657" y="1552807"/>
            <a:ext cx="4031456" cy="2684950"/>
          </a:xfrm>
          <a:prstGeom prst="rect">
            <a:avLst/>
          </a:prstGeom>
          <a:noFill/>
          <a:ln w="9525">
            <a:noFill/>
            <a:miter lim="800000"/>
            <a:headEnd/>
            <a:tailEnd/>
          </a:ln>
        </p:spPr>
      </p:pic>
      <p:pic>
        <p:nvPicPr>
          <p:cNvPr id="6" name="Figure" descr="Figure (a) shows a grass hut."/>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609572" y="1562127"/>
            <a:ext cx="3835754" cy="2681193"/>
          </a:xfrm>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9.11</a:t>
            </a:r>
          </a:p>
        </p:txBody>
      </p:sp>
    </p:spTree>
    <p:extLst>
      <p:ext uri="{BB962C8B-B14F-4D97-AF65-F5344CB8AC3E}">
        <p14:creationId xmlns:p14="http://schemas.microsoft.com/office/powerpoint/2010/main" val="150771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309DB01-EFAF-4A78-8ED5-81DEC020BB9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Luxury vacation resorts can contribute to a poorer country’s economy. This one, in Jamaica, attracts middle and upper-middle class people from wealthier nations. The resort is a source of income and provides jobs for local people. Just outside its borders, however, are poverty-stricken neighborhoods. (Photo courtesy of gailf548/</a:t>
            </a:r>
            <a:r>
              <a:rPr lang="en-US" sz="1600" dirty="0" err="1"/>
              <a:t>flickr</a:t>
            </a:r>
            <a:r>
              <a:rPr lang="en-US" sz="1600" dirty="0"/>
              <a:t>)</a:t>
            </a:r>
          </a:p>
        </p:txBody>
      </p:sp>
      <p:pic>
        <p:nvPicPr>
          <p:cNvPr id="2" name="Figure" descr="A swimming pool full of people at a resor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9.12</a:t>
            </a:r>
          </a:p>
        </p:txBody>
      </p:sp>
    </p:spTree>
    <p:extLst>
      <p:ext uri="{BB962C8B-B14F-4D97-AF65-F5344CB8AC3E}">
        <p14:creationId xmlns:p14="http://schemas.microsoft.com/office/powerpoint/2010/main" val="163770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44ED297-CA98-4F51-AD76-820C615FD25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These people are protesting a decision made by Tennessee Technological University in Cookeville, Tennessee, to lay off custodians and outsource the jobs to a private firm to avoid paying employee benefits. Private job agencies often pay lower hourly wages. Is the decision fair? (Photo courtesy of Brian </a:t>
            </a:r>
            <a:r>
              <a:rPr lang="en-US" sz="1600" dirty="0" err="1"/>
              <a:t>Stansberry</a:t>
            </a:r>
            <a:r>
              <a:rPr lang="en-US" sz="1600" dirty="0"/>
              <a:t>/Wikimedia Commons)</a:t>
            </a:r>
          </a:p>
        </p:txBody>
      </p:sp>
      <p:pic>
        <p:nvPicPr>
          <p:cNvPr id="2" name="Figure" descr="A group of people are shown standing on a sidewalk holding protest sign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586138" y="1122363"/>
            <a:ext cx="5805036"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9.13</a:t>
            </a:r>
          </a:p>
        </p:txBody>
      </p:sp>
    </p:spTree>
    <p:extLst>
      <p:ext uri="{BB962C8B-B14F-4D97-AF65-F5344CB8AC3E}">
        <p14:creationId xmlns:p14="http://schemas.microsoft.com/office/powerpoint/2010/main" val="421427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F5583D82-5554-41F0-8A36-BE4F4C59219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A group of construction workers on the job site, and b) a group of businessmen. </a:t>
            </a:r>
          </a:p>
          <a:p>
            <a:r>
              <a:rPr lang="en-US" sz="1600" dirty="0"/>
              <a:t>What categories of stratification do these construction workers share? How do construction workers differ from executives or custodians? Who is more skilled? Who has greater prestige in society? (Photo (a) courtesy of Wikimedia Commons; Photo (b) courtesy of Chun Kit/</a:t>
            </a:r>
            <a:r>
              <a:rPr lang="en-US" sz="1600" dirty="0" err="1"/>
              <a:t>flickr</a:t>
            </a:r>
            <a:r>
              <a:rPr lang="en-US" sz="1600" dirty="0"/>
              <a:t>)</a:t>
            </a:r>
          </a:p>
        </p:txBody>
      </p:sp>
      <p:pic>
        <p:nvPicPr>
          <p:cNvPr id="8" name="Figure" descr="Figure (b) shows a group of businessmen."/>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16808" y="1122359"/>
            <a:ext cx="2333624" cy="3500437"/>
          </a:xfrm>
          <a:prstGeom prst="rect">
            <a:avLst/>
          </a:prstGeom>
          <a:noFill/>
          <a:ln w="9525">
            <a:noFill/>
            <a:miter lim="800000"/>
            <a:headEnd/>
            <a:tailEnd/>
          </a:ln>
        </p:spPr>
      </p:pic>
      <p:pic>
        <p:nvPicPr>
          <p:cNvPr id="9" name="Figure" descr="Figure (a) shows a group of construction worker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67671" y="1122360"/>
            <a:ext cx="4667249" cy="3500437"/>
          </a:xfrm>
          <a:prstGeom prst="rect">
            <a:avLst/>
          </a:prstGeom>
          <a:noFill/>
          <a:ln w="9525">
            <a:noFill/>
            <a:miter lim="800000"/>
            <a:headEnd/>
            <a:tailEnd/>
          </a:ln>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9.14	</a:t>
            </a:r>
          </a:p>
        </p:txBody>
      </p:sp>
    </p:spTree>
    <p:extLst>
      <p:ext uri="{BB962C8B-B14F-4D97-AF65-F5344CB8AC3E}">
        <p14:creationId xmlns:p14="http://schemas.microsoft.com/office/powerpoint/2010/main" val="411871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E7F221F4-5404-439A-B92D-CFC14180111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house, formerly owned by the famous television producer, Aaron Spelling, was for a time listed for $150 million dollars. It is considered one of the most extravagant homes in the United States, and is a testament to the wealth generated in some industries. (Photo courtesy of Atwater Village Newbie/</a:t>
            </a:r>
            <a:r>
              <a:rPr lang="en-US" sz="1600" dirty="0" err="1"/>
              <a:t>flickr</a:t>
            </a:r>
            <a:r>
              <a:rPr lang="en-US" sz="1600" dirty="0"/>
              <a:t>)</a:t>
            </a:r>
          </a:p>
        </p:txBody>
      </p:sp>
      <p:pic>
        <p:nvPicPr>
          <p:cNvPr id="4" name="Figure" descr="Bird's eye view of a palatial house with a beautifully manicured la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30" r="-18830"/>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8DC2BAF-E977-492B-BCB7-FF7936C7966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the upper echelons of the working world, people with the most power reach the top. These people make the decisions and earn the most money. The majority of Americans will never see the view from the top. (Photo courtesy of Alex </a:t>
            </a:r>
            <a:r>
              <a:rPr lang="en-US" sz="1600" dirty="0" err="1"/>
              <a:t>Proimos</a:t>
            </a:r>
            <a:r>
              <a:rPr lang="en-US" sz="1600" dirty="0"/>
              <a:t>/</a:t>
            </a:r>
            <a:r>
              <a:rPr lang="en-US" sz="1600" dirty="0" err="1"/>
              <a:t>flickr</a:t>
            </a:r>
            <a:r>
              <a:rPr lang="en-US" sz="1600" dirty="0"/>
              <a:t>)</a:t>
            </a:r>
          </a:p>
        </p:txBody>
      </p:sp>
      <p:pic>
        <p:nvPicPr>
          <p:cNvPr id="2" name="Figure" descr="A man and a woman, both wearing business suits, are shown from behind at the top of an escalato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9.2</a:t>
            </a:r>
          </a:p>
        </p:txBody>
      </p:sp>
    </p:spTree>
    <p:extLst>
      <p:ext uri="{BB962C8B-B14F-4D97-AF65-F5344CB8AC3E}">
        <p14:creationId xmlns:p14="http://schemas.microsoft.com/office/powerpoint/2010/main" val="240926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0F98A974-535D-423D-8967-939CD85D9005}"/>
              </a:ext>
            </a:extLst>
          </p:cNvPr>
          <p:cNvSpPr>
            <a:spLocks noGrp="1"/>
          </p:cNvSpPr>
          <p:nvPr>
            <p:ph type="ftr" sz="quarter" idx="16"/>
          </p:nvPr>
        </p:nvSpPr>
        <p:spPr>
          <a:xfrm>
            <a:off x="457199" y="6492875"/>
            <a:ext cx="7739450" cy="284163"/>
          </a:xfr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Strata in rock illustrate social stratification. People are sorted, or layered, into social categories. Many factors determine a person’s social standing, such as income, education, occupation, as well as age, race, gender, and even physical abilities. (Photo courtesy of Just a Prairie Boy/</a:t>
            </a:r>
            <a:r>
              <a:rPr lang="en-US" sz="1600" dirty="0" err="1">
                <a:solidFill>
                  <a:schemeClr val="tx1"/>
                </a:solidFill>
              </a:rPr>
              <a:t>flickr</a:t>
            </a:r>
            <a:r>
              <a:rPr lang="en-US" sz="1600" dirty="0">
                <a:solidFill>
                  <a:schemeClr val="tx1"/>
                </a:solidFill>
              </a:rPr>
              <a:t>)</a:t>
            </a:r>
          </a:p>
        </p:txBody>
      </p:sp>
      <p:pic>
        <p:nvPicPr>
          <p:cNvPr id="2" name="Figure" descr="A rock formation showing various layers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10742" y="1108075"/>
            <a:ext cx="3525166"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8AC1F22-8ED3-4597-8F6A-ED0FA16D22D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people who live in these houses most likely share similar levels of income and education. Neighborhoods often house people of the same social standing. Wealthy families do not typically live next door to poorer families, though this varies depending on the particular city and country. (Photo courtesy of Orin </a:t>
            </a:r>
            <a:r>
              <a:rPr lang="en-US" sz="1600" dirty="0" err="1"/>
              <a:t>Zebest</a:t>
            </a:r>
            <a:r>
              <a:rPr lang="en-US" sz="1600" dirty="0"/>
              <a:t>/</a:t>
            </a:r>
            <a:r>
              <a:rPr lang="en-US" sz="1600" dirty="0" err="1"/>
              <a:t>flickr</a:t>
            </a:r>
            <a:r>
              <a:rPr lang="en-US" sz="1600" dirty="0"/>
              <a:t>)</a:t>
            </a:r>
          </a:p>
        </p:txBody>
      </p:sp>
      <p:pic>
        <p:nvPicPr>
          <p:cNvPr id="2" name="Figure" descr="One side of a block of rowhouses and cars covered in snow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9.4</a:t>
            </a:r>
          </a:p>
        </p:txBody>
      </p:sp>
    </p:spTree>
    <p:extLst>
      <p:ext uri="{BB962C8B-B14F-4D97-AF65-F5344CB8AC3E}">
        <p14:creationId xmlns:p14="http://schemas.microsoft.com/office/powerpoint/2010/main" val="365241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517A118-D2FA-4E23-B267-B7F777CD841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500" dirty="0"/>
              <a:t>India used to have a rigid caste system. The people in the lowest caste suffered from extreme poverty and were shunned by society. Some aspects of India’s defunct caste system remain socially relevant. In this photo, an Indian woman of a specific Hindu caste works in construction, </a:t>
            </a:r>
            <a:r>
              <a:rPr lang="en-US" sz="1600" dirty="0"/>
              <a:t>and she demolishes and builds houses. </a:t>
            </a:r>
            <a:r>
              <a:rPr lang="en-US" sz="1500" dirty="0"/>
              <a:t>(Photo courtesy of </a:t>
            </a:r>
            <a:r>
              <a:rPr lang="en-US" sz="1500" dirty="0" err="1"/>
              <a:t>Elessar</a:t>
            </a:r>
            <a:r>
              <a:rPr lang="en-US" sz="1500" dirty="0"/>
              <a:t>/</a:t>
            </a:r>
            <a:r>
              <a:rPr lang="en-US" sz="1500" dirty="0" err="1"/>
              <a:t>flickr</a:t>
            </a:r>
            <a:r>
              <a:rPr lang="en-US" sz="1500" dirty="0"/>
              <a:t>)</a:t>
            </a:r>
          </a:p>
        </p:txBody>
      </p:sp>
      <p:pic>
        <p:nvPicPr>
          <p:cNvPr id="2" name="Figure" descr="A woman in India is shown from behind walking down the stree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1792" y="1122363"/>
            <a:ext cx="5273728"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9.5</a:t>
            </a:r>
          </a:p>
        </p:txBody>
      </p:sp>
    </p:spTree>
    <p:extLst>
      <p:ext uri="{BB962C8B-B14F-4D97-AF65-F5344CB8AC3E}">
        <p14:creationId xmlns:p14="http://schemas.microsoft.com/office/powerpoint/2010/main" val="400914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B360A87-D3F2-42C8-A317-DF75CA900E6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Prince William, Duke of Cambridge, who is in line to be king of England, married Catherine Middleton, a so-called commoner, meaning she does not have royal ancestry. (Photo courtesy of </a:t>
            </a:r>
            <a:r>
              <a:rPr lang="en-US" sz="1600" dirty="0" err="1"/>
              <a:t>humberpike</a:t>
            </a:r>
            <a:r>
              <a:rPr lang="en-US" sz="1600" dirty="0"/>
              <a:t>/</a:t>
            </a:r>
            <a:r>
              <a:rPr lang="en-US" sz="1600" dirty="0" err="1"/>
              <a:t>flickr</a:t>
            </a:r>
            <a:r>
              <a:rPr lang="en-US" sz="1600" dirty="0"/>
              <a:t>)</a:t>
            </a:r>
          </a:p>
        </p:txBody>
      </p:sp>
      <p:pic>
        <p:nvPicPr>
          <p:cNvPr id="2" name="Figure" descr="Prince William is shown with wife Catherine Middleto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404427" y="1122363"/>
            <a:ext cx="416845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9.6</a:t>
            </a:r>
          </a:p>
        </p:txBody>
      </p:sp>
    </p:spTree>
    <p:extLst>
      <p:ext uri="{BB962C8B-B14F-4D97-AF65-F5344CB8AC3E}">
        <p14:creationId xmlns:p14="http://schemas.microsoft.com/office/powerpoint/2010/main" val="215037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C120EA5-6106-4652-B0FA-67563536A72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Does taste or fashion sense indicate class? Is there any way to tell if this young man comes from an upper-, middle-, or lower-class background? (Photo courtesy of Kelly Bailey/</a:t>
            </a:r>
            <a:r>
              <a:rPr lang="en-US" sz="1600" dirty="0" err="1"/>
              <a:t>flickr</a:t>
            </a:r>
            <a:r>
              <a:rPr lang="en-US" sz="1600" dirty="0"/>
              <a:t>)</a:t>
            </a:r>
          </a:p>
        </p:txBody>
      </p:sp>
      <p:pic>
        <p:nvPicPr>
          <p:cNvPr id="2" name="Figure" descr="A young man with tattoos, a leather vest, and a spiky Mohawk haircu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99717" y="1122363"/>
            <a:ext cx="437787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9.7</a:t>
            </a:r>
          </a:p>
        </p:txBody>
      </p:sp>
    </p:spTree>
    <p:extLst>
      <p:ext uri="{BB962C8B-B14F-4D97-AF65-F5344CB8AC3E}">
        <p14:creationId xmlns:p14="http://schemas.microsoft.com/office/powerpoint/2010/main" val="187470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51F376A-DC65-4644-A49C-D2B632DEEB7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Members of the upper class can afford to live, work, and play in exclusive places designed for luxury and comfort. (Photo courtesy of PrimeImageMedia.com/</a:t>
            </a:r>
            <a:r>
              <a:rPr lang="en-US" sz="1600" dirty="0" err="1"/>
              <a:t>flickr</a:t>
            </a:r>
            <a:r>
              <a:rPr lang="en-US" sz="1600" dirty="0"/>
              <a:t>)</a:t>
            </a:r>
          </a:p>
        </p:txBody>
      </p:sp>
      <p:pic>
        <p:nvPicPr>
          <p:cNvPr id="2" name="Figure" descr="A luxurious house and ground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9.8</a:t>
            </a:r>
          </a:p>
        </p:txBody>
      </p:sp>
    </p:spTree>
    <p:extLst>
      <p:ext uri="{BB962C8B-B14F-4D97-AF65-F5344CB8AC3E}">
        <p14:creationId xmlns:p14="http://schemas.microsoft.com/office/powerpoint/2010/main" val="1798621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351</TotalTime>
  <Words>1536</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INTRODUCTION TO SOCIOLOGY 2E</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 </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9 - Social Stratification in the United States</dc:title>
  <dc:creator>Spuddy McSpare</dc:creator>
  <cp:lastModifiedBy>Conversion_12</cp:lastModifiedBy>
  <cp:revision>55</cp:revision>
  <dcterms:created xsi:type="dcterms:W3CDTF">2012-06-04T02:13:36Z</dcterms:created>
  <dcterms:modified xsi:type="dcterms:W3CDTF">2017-09-05T12:01:30Z</dcterms:modified>
</cp:coreProperties>
</file>