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5"/>
  </p:notesMasterIdLst>
  <p:handoutMasterIdLst>
    <p:handoutMasterId r:id="rId16"/>
  </p:handoutMasterIdLst>
  <p:sldIdLst>
    <p:sldId id="256" r:id="rId2"/>
    <p:sldId id="277" r:id="rId3"/>
    <p:sldId id="292" r:id="rId4"/>
    <p:sldId id="291" r:id="rId5"/>
    <p:sldId id="273" r:id="rId6"/>
    <p:sldId id="278" r:id="rId7"/>
    <p:sldId id="280" r:id="rId8"/>
    <p:sldId id="283" r:id="rId9"/>
    <p:sldId id="293" r:id="rId10"/>
    <p:sldId id="286" r:id="rId11"/>
    <p:sldId id="289" r:id="rId12"/>
    <p:sldId id="294" r:id="rId13"/>
    <p:sldId id="295"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28" autoAdjust="0"/>
    <p:restoredTop sz="96240" autoAdjust="0"/>
  </p:normalViewPr>
  <p:slideViewPr>
    <p:cSldViewPr snapToGrid="0" snapToObjects="1">
      <p:cViewPr varScale="1">
        <p:scale>
          <a:sx n="109" d="100"/>
          <a:sy n="109" d="100"/>
        </p:scale>
        <p:origin x="-1086" y="-90"/>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09/05/17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D66895-F1F4-4F1B-9495-058026A1E5CB}" type="datetimeFigureOut">
              <a:rPr lang="en-US" smtClean="0"/>
              <a:t>09/05/17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31012A-8A87-4A49-811A-AB68D82EF598}" type="slidenum">
              <a:rPr lang="en-US" smtClean="0"/>
              <a:t>‹#›</a:t>
            </a:fld>
            <a:endParaRPr lang="en-US"/>
          </a:p>
        </p:txBody>
      </p:sp>
    </p:spTree>
    <p:extLst>
      <p:ext uri="{BB962C8B-B14F-4D97-AF65-F5344CB8AC3E}">
        <p14:creationId xmlns:p14="http://schemas.microsoft.com/office/powerpoint/2010/main" val="302086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9" name="Picture Placeholder 8"/>
          <p:cNvSpPr>
            <a:spLocks noGrp="1"/>
          </p:cNvSpPr>
          <p:nvPr>
            <p:ph type="pic" sz="quarter" idx="13"/>
          </p:nvPr>
        </p:nvSpPr>
        <p:spPr>
          <a:xfrm>
            <a:off x="457199" y="1107618"/>
            <a:ext cx="4031619" cy="4607689"/>
          </a:xfrm>
        </p:spPr>
        <p:txBody>
          <a:bodyPr rtlCol="0">
            <a:normAutofit/>
          </a:bodyPr>
          <a:lstStyle/>
          <a:p>
            <a:pPr lvl="0"/>
            <a:endParaRPr lang="en-US" noProof="0"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5"/>
          </p:nvPr>
        </p:nvSpPr>
        <p:spPr/>
        <p:txBody>
          <a:bodyPr/>
          <a:lstStyle>
            <a:lvl1pPr>
              <a:defRPr/>
            </a:lvl1pPr>
          </a:lstStyle>
          <a:p>
            <a:pPr>
              <a:defRPr/>
            </a:pPr>
            <a:fld id="{C9201057-1290-4C16-8C61-30348AB757C4}" type="datetime4">
              <a:rPr lang="en-US" smtClean="0"/>
              <a:t>September 5, 2017</a:t>
            </a:fld>
            <a:endParaRPr lang="en-US"/>
          </a:p>
        </p:txBody>
      </p:sp>
      <p:sp>
        <p:nvSpPr>
          <p:cNvPr id="6" name="Footer Placeholder 5"/>
          <p:cNvSpPr>
            <a:spLocks noGrp="1"/>
          </p:cNvSpPr>
          <p:nvPr>
            <p:ph type="ftr" sz="quarter" idx="16"/>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7" name="Slide Number Placeholder 6"/>
          <p:cNvSpPr>
            <a:spLocks noGrp="1"/>
          </p:cNvSpPr>
          <p:nvPr>
            <p:ph type="sldNum" sz="quarter" idx="17"/>
          </p:nvPr>
        </p:nvSpPr>
        <p:spPr/>
        <p:txBody>
          <a:bodyPr/>
          <a:lstStyle>
            <a:lvl1pPr>
              <a:defRPr/>
            </a:lvl1pPr>
          </a:lstStyle>
          <a:p>
            <a:pPr>
              <a:defRPr/>
            </a:pPr>
            <a:fld id="{76124547-4185-4266-B4E4-2581C1A873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t>September 5, 2017</a:t>
            </a:fld>
            <a:endParaRPr lang="en-US"/>
          </a:p>
        </p:txBody>
      </p:sp>
      <p:sp>
        <p:nvSpPr>
          <p:cNvPr id="6" name="Footer Placeholder 4"/>
          <p:cNvSpPr>
            <a:spLocks noGrp="1"/>
          </p:cNvSpPr>
          <p:nvPr>
            <p:ph type="ftr" sz="quarter" idx="16"/>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lvl1pPr>
              <a:defRPr/>
            </a:lvl1pPr>
          </a:lstStyle>
          <a:p>
            <a:pPr>
              <a:defRPr/>
            </a:pPr>
            <a:fld id="{7962A30E-44C4-41AB-A181-5B9EB8911C77}" type="datetime4">
              <a:rPr lang="en-US" smtClean="0"/>
              <a:t>September 5, 2017</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158F162-EC8D-4B5B-975F-B8B0EEBB18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3500" dirty="0"/>
              <a:t>College Physics</a:t>
            </a:r>
          </a:p>
          <a:p>
            <a:pPr algn="ctr" fontAlgn="auto">
              <a:spcAft>
                <a:spcPts val="0"/>
              </a:spcAft>
              <a:defRPr/>
            </a:pPr>
            <a:endParaRPr lang="en-US" sz="1800" cap="none" dirty="0">
              <a:solidFill>
                <a:schemeClr val="accent3">
                  <a:lumMod val="20000"/>
                  <a:lumOff val="80000"/>
                </a:schemeClr>
              </a:solidFill>
              <a:latin typeface="+mn-lt"/>
            </a:endParaRPr>
          </a:p>
          <a:p>
            <a:pPr algn="ctr" fontAlgn="auto">
              <a:spcAft>
                <a:spcPts val="0"/>
              </a:spcAft>
              <a:defRPr/>
            </a:pPr>
            <a:r>
              <a:rPr lang="en-US" sz="2000" b="1" cap="none" dirty="0">
                <a:solidFill>
                  <a:srgbClr val="212F62"/>
                </a:solidFill>
                <a:latin typeface="+mn-lt"/>
              </a:rPr>
              <a:t>Chapter # Chapter Title</a:t>
            </a:r>
          </a:p>
          <a:p>
            <a:pPr algn="ctr" fontAlgn="auto">
              <a:spcAft>
                <a:spcPts val="0"/>
              </a:spcAft>
              <a:defRPr/>
            </a:pPr>
            <a:r>
              <a:rPr lang="en-US" sz="1600" cap="none" dirty="0">
                <a:solidFill>
                  <a:schemeClr val="tx1"/>
                </a:solidFill>
                <a:latin typeface="+mn-lt"/>
              </a:rPr>
              <a:t>PowerPoint Image Slideshow</a:t>
            </a:r>
          </a:p>
        </p:txBody>
      </p:sp>
      <p:pic>
        <p:nvPicPr>
          <p:cNvPr id="3" name="Picture 8" descr="medium_covers_Page_2.png"/>
          <p:cNvPicPr>
            <a:picLocks noChangeAspect="1"/>
          </p:cNvPicPr>
          <p:nvPr userDrawn="1"/>
        </p:nvPicPr>
        <p:blipFill>
          <a:blip r:embed="rId2" cstate="prin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4" name="Date Placeholder 3"/>
          <p:cNvSpPr>
            <a:spLocks noGrp="1"/>
          </p:cNvSpPr>
          <p:nvPr>
            <p:ph type="dt" sz="half" idx="10"/>
          </p:nvPr>
        </p:nvSpPr>
        <p:spPr/>
        <p:txBody>
          <a:bodyPr/>
          <a:lstStyle>
            <a:lvl1pPr>
              <a:defRPr/>
            </a:lvl1pPr>
          </a:lstStyle>
          <a:p>
            <a:pPr>
              <a:defRPr/>
            </a:pPr>
            <a:fld id="{C632E713-F590-4D1E-9ED5-B0857D39F3F5}" type="datetime4">
              <a:rPr lang="en-US" smtClean="0"/>
              <a:t>September 5, 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2CE640EF-769C-4537-8EFB-A82B74E1668B}" type="datetime4">
              <a:rPr lang="en-US" smtClean="0"/>
              <a:t>September 5, 2017</a:t>
            </a:fld>
            <a:endParaRPr lang="en-US" dirty="0"/>
          </a:p>
        </p:txBody>
      </p:sp>
      <p:sp>
        <p:nvSpPr>
          <p:cNvPr id="5" name="Footer Placeholder 4"/>
          <p:cNvSpPr>
            <a:spLocks noGrp="1"/>
          </p:cNvSpPr>
          <p:nvPr>
            <p:ph type="ftr" sz="quarter" idx="3"/>
          </p:nvPr>
        </p:nvSpPr>
        <p:spPr>
          <a:xfrm>
            <a:off x="457200" y="6492875"/>
            <a:ext cx="7772400"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6" name="Slide Number Placeholder 5"/>
          <p:cNvSpPr>
            <a:spLocks noGrp="1"/>
          </p:cNvSpPr>
          <p:nvPr>
            <p:ph type="sldNum" sz="quarter" idx="4"/>
          </p:nvPr>
        </p:nvSpPr>
        <p:spPr>
          <a:xfrm rot="16200000">
            <a:off x="8044657" y="683419"/>
            <a:ext cx="1316037" cy="365125"/>
          </a:xfrm>
          <a:prstGeom prst="rect">
            <a:avLst/>
          </a:prstGeom>
        </p:spPr>
        <p:txBody>
          <a:bodyPr vert="horz" lIns="91440" tIns="45720" rIns="91440" bIns="45720" rtlCol="0" anchor="ctr"/>
          <a:lstStyle>
            <a:lvl1pPr algn="r" fontAlgn="auto">
              <a:spcBef>
                <a:spcPts val="0"/>
              </a:spcBef>
              <a:spcAft>
                <a:spcPts val="0"/>
              </a:spcAft>
              <a:defRPr sz="2400" b="1" smtClean="0">
                <a:solidFill>
                  <a:srgbClr val="FFFFFF"/>
                </a:solidFill>
                <a:latin typeface="+mn-lt"/>
              </a:defRPr>
            </a:lvl1pPr>
          </a:lstStyle>
          <a:p>
            <a:pPr>
              <a:defRPr/>
            </a:pPr>
            <a:fld id="{C56169A9-3380-4EA0-9DA0-2D35F2C8DA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Lst>
  <p:hf sldNum="0" hdr="0" dt="0"/>
  <p:txStyles>
    <p:titleStyle>
      <a:lvl1pPr algn="l" rtl="0" fontAlgn="base">
        <a:spcBef>
          <a:spcPct val="0"/>
        </a:spcBef>
        <a:spcAft>
          <a:spcPct val="0"/>
        </a:spcAft>
        <a:defRPr sz="2400" kern="1200" cap="all" spc="-60">
          <a:solidFill>
            <a:srgbClr val="6CB255"/>
          </a:solidFill>
          <a:latin typeface="+mj-lt"/>
          <a:ea typeface="+mj-ea"/>
          <a:cs typeface="+mj-cs"/>
        </a:defRPr>
      </a:lvl1pPr>
      <a:lvl2pPr algn="l" rtl="0" fontAlgn="base">
        <a:spcBef>
          <a:spcPct val="0"/>
        </a:spcBef>
        <a:spcAft>
          <a:spcPct val="0"/>
        </a:spcAft>
        <a:defRPr sz="2400">
          <a:solidFill>
            <a:srgbClr val="6CB255"/>
          </a:solidFill>
          <a:latin typeface="Arial Black" pitchFamily="34" charset="0"/>
        </a:defRPr>
      </a:lvl2pPr>
      <a:lvl3pPr algn="l" rtl="0" fontAlgn="base">
        <a:spcBef>
          <a:spcPct val="0"/>
        </a:spcBef>
        <a:spcAft>
          <a:spcPct val="0"/>
        </a:spcAft>
        <a:defRPr sz="2400">
          <a:solidFill>
            <a:srgbClr val="6CB255"/>
          </a:solidFill>
          <a:latin typeface="Arial Black" pitchFamily="34" charset="0"/>
        </a:defRPr>
      </a:lvl3pPr>
      <a:lvl4pPr algn="l" rtl="0" fontAlgn="base">
        <a:spcBef>
          <a:spcPct val="0"/>
        </a:spcBef>
        <a:spcAft>
          <a:spcPct val="0"/>
        </a:spcAft>
        <a:defRPr sz="2400">
          <a:solidFill>
            <a:srgbClr val="6CB255"/>
          </a:solidFill>
          <a:latin typeface="Arial Black" pitchFamily="34" charset="0"/>
        </a:defRPr>
      </a:lvl4pPr>
      <a:lvl5pPr algn="l" rtl="0" fontAlgn="base">
        <a:spcBef>
          <a:spcPct val="0"/>
        </a:spcBef>
        <a:spcAft>
          <a:spcPct val="0"/>
        </a:spcAft>
        <a:defRPr sz="2400">
          <a:solidFill>
            <a:srgbClr val="6CB255"/>
          </a:solidFill>
          <a:latin typeface="Arial Black" pitchFamily="34" charset="0"/>
        </a:defRPr>
      </a:lvl5pPr>
      <a:lvl6pPr marL="457200" algn="l" rtl="0" fontAlgn="base">
        <a:spcBef>
          <a:spcPct val="0"/>
        </a:spcBef>
        <a:spcAft>
          <a:spcPct val="0"/>
        </a:spcAft>
        <a:defRPr sz="2400">
          <a:solidFill>
            <a:srgbClr val="6CB255"/>
          </a:solidFill>
          <a:latin typeface="Arial Black" pitchFamily="34" charset="0"/>
        </a:defRPr>
      </a:lvl6pPr>
      <a:lvl7pPr marL="914400" algn="l" rtl="0" fontAlgn="base">
        <a:spcBef>
          <a:spcPct val="0"/>
        </a:spcBef>
        <a:spcAft>
          <a:spcPct val="0"/>
        </a:spcAft>
        <a:defRPr sz="2400">
          <a:solidFill>
            <a:srgbClr val="6CB255"/>
          </a:solidFill>
          <a:latin typeface="Arial Black" pitchFamily="34" charset="0"/>
        </a:defRPr>
      </a:lvl7pPr>
      <a:lvl8pPr marL="1371600" algn="l" rtl="0" fontAlgn="base">
        <a:spcBef>
          <a:spcPct val="0"/>
        </a:spcBef>
        <a:spcAft>
          <a:spcPct val="0"/>
        </a:spcAft>
        <a:defRPr sz="2400">
          <a:solidFill>
            <a:srgbClr val="6CB255"/>
          </a:solidFill>
          <a:latin typeface="Arial Black" pitchFamily="34" charset="0"/>
        </a:defRPr>
      </a:lvl8pPr>
      <a:lvl9pPr marL="1828800" algn="l" rtl="0" fontAlgn="base">
        <a:spcBef>
          <a:spcPct val="0"/>
        </a:spcBef>
        <a:spcAft>
          <a:spcPct val="0"/>
        </a:spcAft>
        <a:defRPr sz="2400">
          <a:solidFill>
            <a:srgbClr val="6CB255"/>
          </a:solidFill>
          <a:latin typeface="Arial Black" pitchFamily="34" charset="0"/>
        </a:defRPr>
      </a:lvl9pPr>
    </p:titleStyle>
    <p:bodyStyle>
      <a:lvl1pPr algn="l" rtl="0" fontAlgn="base">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087" y="5825282"/>
            <a:ext cx="1226434" cy="833592"/>
          </a:xfrm>
          <a:prstGeom prst="rect">
            <a:avLst/>
          </a:prstGeom>
        </p:spPr>
      </p:pic>
      <p:pic>
        <p:nvPicPr>
          <p:cNvPr id="4" name="Figure" descr="Sociolo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3936"/>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2000" b="1" cap="none" dirty="0">
                <a:solidFill>
                  <a:srgbClr val="212F62"/>
                </a:solidFill>
                <a:latin typeface="+mn-lt"/>
              </a:rPr>
              <a:t>Chapter 4 SOCIETY AND SOCIAL INTERACTION</a:t>
            </a:r>
          </a:p>
          <a:p>
            <a:pPr algn="ctr" fontAlgn="auto">
              <a:spcAft>
                <a:spcPts val="0"/>
              </a:spcAft>
              <a:defRPr/>
            </a:pP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xmlns="" id="{D5EF7C6B-F05E-43C4-8F0A-E84F0AC9C984}"/>
              </a:ext>
            </a:extLst>
          </p:cNvPr>
          <p:cNvSpPr>
            <a:spLocks noGrp="1"/>
          </p:cNvSpPr>
          <p:nvPr>
            <p:ph type="title" idx="4294967295"/>
          </p:nvPr>
        </p:nvSpPr>
        <p:spPr>
          <a:xfrm>
            <a:off x="0" y="695741"/>
            <a:ext cx="9144000" cy="728870"/>
          </a:xfrm>
        </p:spPr>
        <p:txBody>
          <a:bodyPr>
            <a:normAutofit/>
          </a:bodyPr>
          <a:lstStyle/>
          <a:p>
            <a:pPr algn="ctr"/>
            <a:r>
              <a:rPr lang="en-US" sz="3600" dirty="0"/>
              <a:t>INTRODUCTION TO SOCIOLOGY </a:t>
            </a:r>
            <a:r>
              <a:rPr lang="en-US" sz="3600" dirty="0" err="1"/>
              <a:t>2E</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0FFB4064-7C0F-4CAF-87F1-BEE0DF079D1C}"/>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Cubicles are used to maximize individual workspace in an office. Such structures may be rational, but they are also isolating. (Photo courtesy of Tim Patterson/</a:t>
            </a:r>
            <a:r>
              <a:rPr lang="en-US" sz="1600" dirty="0" err="1"/>
              <a:t>flickr</a:t>
            </a:r>
            <a:r>
              <a:rPr lang="en-US" sz="1600" dirty="0"/>
              <a:t>)</a:t>
            </a:r>
          </a:p>
        </p:txBody>
      </p:sp>
      <p:pic>
        <p:nvPicPr>
          <p:cNvPr id="2" name="Figure" descr="A long line of cubicles is shown."/>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2299717" y="1122363"/>
            <a:ext cx="437787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4.9</a:t>
            </a:r>
          </a:p>
        </p:txBody>
      </p:sp>
    </p:spTree>
    <p:extLst>
      <p:ext uri="{BB962C8B-B14F-4D97-AF65-F5344CB8AC3E}">
        <p14:creationId xmlns:p14="http://schemas.microsoft.com/office/powerpoint/2010/main" val="46810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6596D07-3627-44A9-AA8E-97792FEC9D56}"/>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Who are we? What role do we play in society? According to sociologists, we construct reality through our interactions with others. In a way, our day-to-day interactions are like those of actors on a stage. (Photo courtesy of Jan Lewandowski/</a:t>
            </a:r>
            <a:r>
              <a:rPr lang="en-US" sz="1600" dirty="0" err="1"/>
              <a:t>flickr</a:t>
            </a:r>
            <a:r>
              <a:rPr lang="en-US" sz="1600" dirty="0"/>
              <a:t>)</a:t>
            </a:r>
          </a:p>
        </p:txBody>
      </p:sp>
      <p:pic>
        <p:nvPicPr>
          <p:cNvPr id="2" name="Figure" descr="Two mimes are shown making faces and performing on a street."/>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1864641" y="1122363"/>
            <a:ext cx="5248031"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4.10</a:t>
            </a:r>
          </a:p>
        </p:txBody>
      </p:sp>
    </p:spTree>
    <p:extLst>
      <p:ext uri="{BB962C8B-B14F-4D97-AF65-F5344CB8AC3E}">
        <p14:creationId xmlns:p14="http://schemas.microsoft.com/office/powerpoint/2010/main" val="2649700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7160EB1-666E-46E5-8370-2BF4C2AF7FA8}"/>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400" dirty="0"/>
              <a:t>The story line of a self-fulfilling prophecy appears in many literary works, perhaps most famously in the story of Oedipus. Oedipus is told by an oracle that he will murder his father and marry his mother. In going out of his way to avoid his fate, Oedipus inadvertently fulfills it. Oedipus’s story illustrates one way in which members of society contribute to the social construction of reality. (Photo courtesy of Jean-Antoine-Theodore </a:t>
            </a:r>
            <a:r>
              <a:rPr lang="en-US" sz="1400" dirty="0" err="1"/>
              <a:t>Giroust</a:t>
            </a:r>
            <a:r>
              <a:rPr lang="en-US" sz="1400" dirty="0"/>
              <a:t>/Wikimedia Commons)</a:t>
            </a:r>
          </a:p>
        </p:txBody>
      </p:sp>
      <p:pic>
        <p:nvPicPr>
          <p:cNvPr id="2" name="Figure" descr="Painting depicting Oedipus and three other ancient Greek figures."/>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2374393" y="1122363"/>
            <a:ext cx="4228527"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4.11</a:t>
            </a:r>
          </a:p>
        </p:txBody>
      </p:sp>
    </p:spTree>
    <p:extLst>
      <p:ext uri="{BB962C8B-B14F-4D97-AF65-F5344CB8AC3E}">
        <p14:creationId xmlns:p14="http://schemas.microsoft.com/office/powerpoint/2010/main" val="151603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E2632BD7-A5AD-43B5-BD16-4FAC1007C64E}"/>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Janus, another possible “prop”, depicted with two heads, exemplifies war and peace. (Photo courtesy of Fubar </a:t>
            </a:r>
            <a:r>
              <a:rPr lang="en-US" sz="1600" dirty="0" err="1"/>
              <a:t>Obfusco</a:t>
            </a:r>
            <a:r>
              <a:rPr lang="en-US" sz="1600" dirty="0"/>
              <a:t>/Wikimedia Commons)</a:t>
            </a:r>
          </a:p>
        </p:txBody>
      </p:sp>
      <p:pic>
        <p:nvPicPr>
          <p:cNvPr id="4" name="Figure" descr="A photo of a statue of Janu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0959" r="-50959"/>
          <a:stretch>
            <a:fillRect/>
          </a:stretch>
        </p:blipFill>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4.12</a:t>
            </a:r>
          </a:p>
        </p:txBody>
      </p:sp>
    </p:spTree>
    <p:extLst>
      <p:ext uri="{BB962C8B-B14F-4D97-AF65-F5344CB8AC3E}">
        <p14:creationId xmlns:p14="http://schemas.microsoft.com/office/powerpoint/2010/main" val="3381386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925883C1-CB74-41B1-815A-36CEEB4ACDEC}"/>
              </a:ext>
            </a:extLst>
          </p:cNvPr>
          <p:cNvSpPr>
            <a:spLocks noGrp="1"/>
          </p:cNvSpPr>
          <p:nvPr>
            <p:ph type="ftr" sz="quarter" idx="16"/>
          </p:nvPr>
        </p:nvSpPr>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Sociologists study how societies interact with the environment and how they use technology. (Photo </a:t>
            </a:r>
            <a:r>
              <a:rPr lang="en-US" sz="1600" dirty="0" err="1"/>
              <a:t>courtesty</a:t>
            </a:r>
            <a:r>
              <a:rPr lang="en-US" sz="1600" dirty="0"/>
              <a:t> of Garry Knight/</a:t>
            </a:r>
            <a:r>
              <a:rPr lang="en-US" sz="1600" dirty="0" err="1"/>
              <a:t>flickr</a:t>
            </a:r>
            <a:r>
              <a:rPr lang="en-US" sz="1600" dirty="0"/>
              <a:t>)</a:t>
            </a:r>
          </a:p>
        </p:txBody>
      </p:sp>
      <p:pic>
        <p:nvPicPr>
          <p:cNvPr id="4" name="Figure" descr="Photo of a teenage girl and guy looking at a cell pho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3634" r="-63634"/>
          <a:stretch>
            <a:fillRect/>
          </a:stretch>
        </p:blipFill>
        <p:spPr>
          <a:xfrm>
            <a:off x="457200" y="1122363"/>
            <a:ext cx="8062913"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4.1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E90E0FFF-4B40-40F8-BD87-25297B4D767E}"/>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How does technology influence a society's daily occupations? (Photo courtesy of Mo </a:t>
            </a:r>
            <a:r>
              <a:rPr lang="en-US" sz="1600" dirty="0" err="1"/>
              <a:t>Riza</a:t>
            </a:r>
            <a:r>
              <a:rPr lang="en-US" sz="1600" dirty="0"/>
              <a:t>/</a:t>
            </a:r>
            <a:r>
              <a:rPr lang="en-US" sz="1600" dirty="0" err="1"/>
              <a:t>flickr</a:t>
            </a:r>
            <a:r>
              <a:rPr lang="en-US" sz="1600" dirty="0"/>
              <a:t>)</a:t>
            </a:r>
          </a:p>
        </p:txBody>
      </p:sp>
      <p:pic>
        <p:nvPicPr>
          <p:cNvPr id="4" name="Figure" descr="This photo is a police officer looking down at his phone and texting while on dut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591" r="-30591"/>
          <a:stretch>
            <a:fillRect/>
          </a:stretch>
        </p:blipFill>
        <p:spPr>
          <a:xfrm>
            <a:off x="457200" y="1122363"/>
            <a:ext cx="8062913"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4.2</a:t>
            </a:r>
          </a:p>
        </p:txBody>
      </p:sp>
    </p:spTree>
    <p:extLst>
      <p:ext uri="{BB962C8B-B14F-4D97-AF65-F5344CB8AC3E}">
        <p14:creationId xmlns:p14="http://schemas.microsoft.com/office/powerpoint/2010/main" val="72599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71A3133B-2D50-43E1-8E2A-124B483132AD}"/>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Otherwise skeptic or hesitant villagers are more easily convinced of the value of the solar project when they realize that the “solar engineers” are their local grandmothers. (Photo courtesy of </a:t>
            </a:r>
            <a:r>
              <a:rPr lang="en-US" sz="1600" dirty="0" err="1"/>
              <a:t>Abri</a:t>
            </a:r>
            <a:r>
              <a:rPr lang="en-US" sz="1600" dirty="0"/>
              <a:t> le Roux/</a:t>
            </a:r>
            <a:r>
              <a:rPr lang="en-US" sz="1600" dirty="0" err="1"/>
              <a:t>flickr</a:t>
            </a:r>
            <a:r>
              <a:rPr lang="en-US" sz="1600" dirty="0"/>
              <a:t>)</a:t>
            </a:r>
          </a:p>
        </p:txBody>
      </p:sp>
      <p:pic>
        <p:nvPicPr>
          <p:cNvPr id="4" name="Figure" descr="A photo of a family of villagers in Africa in front of a solar panel on top of a roo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16" r="-26416"/>
          <a:stretch>
            <a:fillRect/>
          </a:stretch>
        </p:blipFill>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4.3</a:t>
            </a:r>
          </a:p>
        </p:txBody>
      </p:sp>
    </p:spTree>
    <p:extLst>
      <p:ext uri="{BB962C8B-B14F-4D97-AF65-F5344CB8AC3E}">
        <p14:creationId xmlns:p14="http://schemas.microsoft.com/office/powerpoint/2010/main" val="1536039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xmlns="" id="{F667258B-B08A-457A-8874-74C60780270A}"/>
              </a:ext>
            </a:extLst>
          </p:cNvPr>
          <p:cNvSpPr>
            <a:spLocks noGrp="1"/>
          </p:cNvSpPr>
          <p:nvPr>
            <p:ph type="ftr" sz="quarter" idx="16"/>
          </p:nvPr>
        </p:nvSpPr>
        <p:spPr>
          <a:xfrm>
            <a:off x="457200" y="6492875"/>
            <a:ext cx="7772400" cy="284163"/>
          </a:xfrm>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8195" name="Figure Legend"/>
          <p:cNvSpPr>
            <a:spLocks noGrp="1"/>
          </p:cNvSpPr>
          <p:nvPr>
            <p:ph type="body" sz="quarter" idx="14"/>
          </p:nvPr>
        </p:nvSpPr>
        <p:spPr>
          <a:xfrm>
            <a:off x="4606925" y="1108075"/>
            <a:ext cx="3913188" cy="5256213"/>
          </a:xfrm>
        </p:spPr>
        <p:txBody>
          <a:bodyPr/>
          <a:lstStyle/>
          <a:p>
            <a:r>
              <a:rPr lang="en-US" sz="1600" dirty="0">
                <a:solidFill>
                  <a:schemeClr val="tx1"/>
                </a:solidFill>
              </a:rPr>
              <a:t>John D. Rockefeller, cofounder of the Standard Oil Company, came from an unremarkable family of salesmen and menial laborers. By his death at age 98, he was worth $1.4 billion. In industrial societies, business owners such as Rockefeller hold the majority of the power. (Photo courtesy of Wikimedia Commons)</a:t>
            </a:r>
          </a:p>
        </p:txBody>
      </p:sp>
      <p:pic>
        <p:nvPicPr>
          <p:cNvPr id="2" name="Figure" descr="Photo of John D. Rockefelle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653038" y="1108075"/>
            <a:ext cx="3640573" cy="5256213"/>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4.4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xmlns="" id="{2DB261A9-1731-4E19-9AF8-4B92666C0D1A}"/>
              </a:ext>
            </a:extLst>
          </p:cNvPr>
          <p:cNvSpPr>
            <a:spLocks noGrp="1"/>
          </p:cNvSpPr>
          <p:nvPr>
            <p:ph type="ftr" sz="quarter" idx="16"/>
          </p:nvPr>
        </p:nvSpPr>
        <p:spPr>
          <a:xfrm>
            <a:off x="457200" y="6492875"/>
            <a:ext cx="7772400" cy="284163"/>
          </a:xfrm>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pic>
        <p:nvPicPr>
          <p:cNvPr id="2" name="Figure" descr="A photo of Warren Buffett."/>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4759719" y="1108075"/>
            <a:ext cx="3490125" cy="5256213"/>
          </a:xfrm>
        </p:spPr>
      </p:pic>
      <p:sp>
        <p:nvSpPr>
          <p:cNvPr id="10243" name="Figure Legend"/>
          <p:cNvSpPr>
            <a:spLocks noGrp="1"/>
          </p:cNvSpPr>
          <p:nvPr>
            <p:ph type="body" sz="quarter" idx="14"/>
          </p:nvPr>
        </p:nvSpPr>
        <p:spPr>
          <a:xfrm>
            <a:off x="457200" y="1108075"/>
            <a:ext cx="3913188" cy="5256213"/>
          </a:xfrm>
        </p:spPr>
        <p:txBody>
          <a:bodyPr/>
          <a:lstStyle/>
          <a:p>
            <a:r>
              <a:rPr lang="en-US" sz="1600" dirty="0">
                <a:solidFill>
                  <a:schemeClr val="tx1"/>
                </a:solidFill>
              </a:rPr>
              <a:t>Warren Buffett’s ideas about taxation and spending habits of the very wealthy are controversial, particularly since they raise questions about America’s embedded system of class structure and social power. The three major sociological paradigms differ in their perspectives on these issues. (Photo courtesy of Medill DC/</a:t>
            </a:r>
            <a:r>
              <a:rPr lang="en-US" sz="1600" dirty="0" err="1">
                <a:solidFill>
                  <a:schemeClr val="tx1"/>
                </a:solidFill>
              </a:rPr>
              <a:t>flickr</a:t>
            </a:r>
            <a:r>
              <a:rPr lang="en-US" sz="1600" dirty="0">
                <a:solidFill>
                  <a:schemeClr val="tx1"/>
                </a:solidFill>
              </a:rPr>
              <a:t>)</a:t>
            </a:r>
          </a:p>
        </p:txBody>
      </p:sp>
      <p:sp>
        <p:nvSpPr>
          <p:cNvPr id="5" name="Figure Number"/>
          <p:cNvSpPr>
            <a:spLocks noGrp="1"/>
          </p:cNvSpPr>
          <p:nvPr>
            <p:ph type="title"/>
          </p:nvPr>
        </p:nvSpPr>
        <p:spPr>
          <a:xfrm>
            <a:off x="457200" y="241300"/>
            <a:ext cx="8062913" cy="658813"/>
          </a:xfrm>
        </p:spPr>
        <p:txBody>
          <a:bodyPr/>
          <a:lstStyle/>
          <a:p>
            <a:pPr algn="r" fontAlgn="auto">
              <a:spcAft>
                <a:spcPts val="0"/>
              </a:spcAft>
              <a:defRPr/>
            </a:pPr>
            <a:r>
              <a:rPr lang="en-US" dirty="0"/>
              <a:t>Figure 4.5</a:t>
            </a:r>
          </a:p>
        </p:txBody>
      </p:sp>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87" y="227959"/>
            <a:ext cx="1226434" cy="8335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6A2CBC4F-EC5F-473C-A66F-995D7C431BFE}"/>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Karl Marx asserted that all elements of a society’s structure depend on its economic structure.</a:t>
            </a:r>
          </a:p>
        </p:txBody>
      </p:sp>
      <p:pic>
        <p:nvPicPr>
          <p:cNvPr id="2" name="Figure" descr="A triangle diagram with the economy considered the base, and government, family, religion, education, and culture considered the superstructure."/>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1524783" y="1122363"/>
            <a:ext cx="5927747"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4.6</a:t>
            </a:r>
          </a:p>
        </p:txBody>
      </p:sp>
    </p:spTree>
    <p:extLst>
      <p:ext uri="{BB962C8B-B14F-4D97-AF65-F5344CB8AC3E}">
        <p14:creationId xmlns:p14="http://schemas.microsoft.com/office/powerpoint/2010/main" val="847870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68294EC6-8D30-4E30-BC98-E4D94B391ED1}"/>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Karl Marx (left) and Friedrich Engels (right) analyzed differences in social power between “have” and “have-not” groups. (Photo (a) courtesy of Wikimedia Commons; Photo (b) courtesy of George Lester/Wikimedia Commons)</a:t>
            </a:r>
          </a:p>
        </p:txBody>
      </p:sp>
      <p:pic>
        <p:nvPicPr>
          <p:cNvPr id="1027" name="Figure" descr="Photos of Karl Marx and Friedrich Engel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84666" y="1340728"/>
            <a:ext cx="2487613" cy="305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Figure" descr="Photos of Karl Marx and Friedrich Engels."/>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2102733" y="1117714"/>
            <a:ext cx="2481933" cy="3500437"/>
          </a:xfrm>
        </p:spPr>
      </p:pic>
      <p:pic>
        <p:nvPicPr>
          <p:cNvPr id="7" name="OpenStaxLogo" descr="openstax colleg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4.7</a:t>
            </a:r>
          </a:p>
        </p:txBody>
      </p:sp>
    </p:spTree>
    <p:extLst>
      <p:ext uri="{BB962C8B-B14F-4D97-AF65-F5344CB8AC3E}">
        <p14:creationId xmlns:p14="http://schemas.microsoft.com/office/powerpoint/2010/main" val="360706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B66AE43-DCBE-4F8F-9ACE-087CC6A14EA6}"/>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An assembly line worker installs car parts with the aid of complex machinery. Has technology made this type of  labor more or less alienating? (Photo courtesy of Carol </a:t>
            </a:r>
            <a:r>
              <a:rPr lang="en-US" sz="1600" dirty="0" err="1"/>
              <a:t>Highsmith</a:t>
            </a:r>
            <a:r>
              <a:rPr lang="en-US" sz="1600" dirty="0"/>
              <a:t>/Wikimedia Commons)</a:t>
            </a:r>
          </a:p>
        </p:txBody>
      </p:sp>
      <p:pic>
        <p:nvPicPr>
          <p:cNvPr id="2" name="Figure" descr="A man is shown using a machine to install car parts on an assembly line."/>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1866606" y="1122363"/>
            <a:ext cx="5244100"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4.8</a:t>
            </a:r>
          </a:p>
        </p:txBody>
      </p:sp>
    </p:spTree>
    <p:extLst>
      <p:ext uri="{BB962C8B-B14F-4D97-AF65-F5344CB8AC3E}">
        <p14:creationId xmlns:p14="http://schemas.microsoft.com/office/powerpoint/2010/main" val="11088200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341</TotalTime>
  <Words>1187</Words>
  <Application>Microsoft Office PowerPoint</Application>
  <PresentationFormat>On-screen Show (4:3)</PresentationFormat>
  <Paragraphs>39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Essential</vt:lpstr>
      <vt:lpstr>INTRODUCTION TO SOCIOLOGY 2E</vt:lpstr>
      <vt:lpstr>Figure 4.1</vt:lpstr>
      <vt:lpstr>Figure 4.2</vt:lpstr>
      <vt:lpstr>Figure 4.3</vt:lpstr>
      <vt:lpstr>Figure 4.4</vt:lpstr>
      <vt:lpstr>Figure 4.5</vt:lpstr>
      <vt:lpstr>Figure 4.6</vt:lpstr>
      <vt:lpstr>Figure 4.7</vt:lpstr>
      <vt:lpstr>Figure 4.8</vt:lpstr>
      <vt:lpstr>Figure 4.9</vt:lpstr>
      <vt:lpstr>Figure 4.10</vt:lpstr>
      <vt:lpstr>Figure 4.11</vt:lpstr>
      <vt:lpstr>Figure 4.12</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2nd Edition - Chapter 4 - Society and Social Interaction</dc:title>
  <dc:creator>Spuddy McSpare</dc:creator>
  <cp:lastModifiedBy>Conversion_12</cp:lastModifiedBy>
  <cp:revision>50</cp:revision>
  <dcterms:created xsi:type="dcterms:W3CDTF">2012-06-04T02:13:36Z</dcterms:created>
  <dcterms:modified xsi:type="dcterms:W3CDTF">2017-09-05T11:04:16Z</dcterms:modified>
</cp:coreProperties>
</file>