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4"/>
  </p:notesMasterIdLst>
  <p:handoutMasterIdLst>
    <p:handoutMasterId r:id="rId15"/>
  </p:handoutMasterIdLst>
  <p:sldIdLst>
    <p:sldId id="256" r:id="rId2"/>
    <p:sldId id="277" r:id="rId3"/>
    <p:sldId id="283" r:id="rId4"/>
    <p:sldId id="282" r:id="rId5"/>
    <p:sldId id="279" r:id="rId6"/>
    <p:sldId id="281" r:id="rId7"/>
    <p:sldId id="280" r:id="rId8"/>
    <p:sldId id="273" r:id="rId9"/>
    <p:sldId id="284" r:id="rId10"/>
    <p:sldId id="285" r:id="rId11"/>
    <p:sldId id="286" r:id="rId12"/>
    <p:sldId id="28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6005" autoAdjust="0"/>
  </p:normalViewPr>
  <p:slideViewPr>
    <p:cSldViewPr snapToGrid="0" snapToObjects="1">
      <p:cViewPr varScale="1">
        <p:scale>
          <a:sx n="109" d="100"/>
          <a:sy n="109"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7C32C-A9D6-4973-BE8B-869EB33CB7CD}"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F0FA6-761C-4705-93F2-25AC5D9F4658}" type="slidenum">
              <a:rPr lang="en-US" smtClean="0"/>
              <a:t>‹#›</a:t>
            </a:fld>
            <a:endParaRPr lang="en-US"/>
          </a:p>
        </p:txBody>
      </p:sp>
    </p:spTree>
    <p:extLst>
      <p:ext uri="{BB962C8B-B14F-4D97-AF65-F5344CB8AC3E}">
        <p14:creationId xmlns:p14="http://schemas.microsoft.com/office/powerpoint/2010/main" val="89524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B67A9EB6-BABE-46C7-9165-EA550400A35C}" type="datetime4">
              <a:rPr lang="en-US" smtClean="0"/>
              <a:t>September 5, 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13372C7F-23C0-40D4-BA49-453B93CBE990}" type="datetime4">
              <a:rPr lang="en-US" smtClean="0"/>
              <a:t>September 5, 2017</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A96A1872-5F8C-4C51-88DB-C79F87A7BB3F}" type="datetime4">
              <a:rPr lang="en-US" smtClean="0"/>
              <a:t>September 5, 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49B2C142-F413-4BE2-9526-149DD552F97D}" type="datetime4">
              <a:rPr lang="en-US" smtClean="0"/>
              <a:t>September 5, 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CB8DE040-8465-4289-AAC6-5BBA64E05745}" type="datetime4">
              <a:rPr lang="en-US" smtClean="0"/>
              <a:t>September 5, 2017</a:t>
            </a:fld>
            <a:endParaRPr lang="en-US" dirty="0"/>
          </a:p>
        </p:txBody>
      </p:sp>
      <p:sp>
        <p:nvSpPr>
          <p:cNvPr id="5" name="Footer Placeholder 4"/>
          <p:cNvSpPr>
            <a:spLocks noGrp="1"/>
          </p:cNvSpPr>
          <p:nvPr>
            <p:ph type="ftr" sz="quarter" idx="3"/>
          </p:nvPr>
        </p:nvSpPr>
        <p:spPr>
          <a:xfrm>
            <a:off x="457200" y="6492875"/>
            <a:ext cx="778887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836814"/>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393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7 DEVIANCE, CRIME, AND SOCIAL CONTROL</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E1FDAD44-7C6F-4822-9739-F63CB58F6FA6}"/>
              </a:ext>
            </a:extLst>
          </p:cNvPr>
          <p:cNvSpPr>
            <a:spLocks noGrp="1"/>
          </p:cNvSpPr>
          <p:nvPr>
            <p:ph type="title" idx="4294967295"/>
          </p:nvPr>
        </p:nvSpPr>
        <p:spPr>
          <a:xfrm>
            <a:off x="0" y="765316"/>
            <a:ext cx="9144000" cy="659296"/>
          </a:xfrm>
        </p:spPr>
        <p:txBody>
          <a:bodyPr>
            <a:normAutofit/>
          </a:bodyPr>
          <a:lstStyle/>
          <a:p>
            <a:pPr algn="ctr"/>
            <a:r>
              <a:rPr lang="en-US" sz="3600" dirty="0"/>
              <a:t>INTRODUCTION TO SOCIOLOGY </a:t>
            </a:r>
            <a:r>
              <a:rPr lang="en-US" sz="3600" dirty="0" err="1"/>
              <a:t>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259D16C-113C-4B2D-9C0D-643BAE2C1F4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the United States, there were 8,336 reported victims of hate crimes in 2009. This represents less than five percent of the number of people who claimed to be victims of hate crimes when surveyed. (Graph courtesy of FBI 2010)</a:t>
            </a:r>
          </a:p>
        </p:txBody>
      </p:sp>
      <p:pic>
        <p:nvPicPr>
          <p:cNvPr id="2" name="Figure" descr="An FBI graph depicting the causes of the 8,336 reported in 2009.  The leading cause is race, followed by religion, sexual orientation, ethnicity/national origin, and disability."/>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783898" y="1122363"/>
            <a:ext cx="3409516"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7.9</a:t>
            </a:r>
          </a:p>
        </p:txBody>
      </p:sp>
    </p:spTree>
    <p:extLst>
      <p:ext uri="{BB962C8B-B14F-4D97-AF65-F5344CB8AC3E}">
        <p14:creationId xmlns:p14="http://schemas.microsoft.com/office/powerpoint/2010/main" val="154863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7A67704-218E-406D-8125-2D0AA68B3E6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Here, Afghan National Police Crisis Response Unit members train in </a:t>
            </a:r>
            <a:r>
              <a:rPr lang="en-US" sz="1600" dirty="0" err="1"/>
              <a:t>Surobi</a:t>
            </a:r>
            <a:r>
              <a:rPr lang="en-US" sz="1600" dirty="0"/>
              <a:t>, Afghanistan. (Photo courtesy of </a:t>
            </a:r>
            <a:r>
              <a:rPr lang="en-US" sz="1600" dirty="0" err="1"/>
              <a:t>isafmedia</a:t>
            </a:r>
            <a:r>
              <a:rPr lang="en-US" sz="1600" dirty="0"/>
              <a:t>/</a:t>
            </a:r>
            <a:r>
              <a:rPr lang="en-US" sz="1600" dirty="0" err="1"/>
              <a:t>flickr</a:t>
            </a:r>
            <a:r>
              <a:rPr lang="en-US" sz="1600" dirty="0"/>
              <a:t>)</a:t>
            </a:r>
          </a:p>
        </p:txBody>
      </p:sp>
      <p:pic>
        <p:nvPicPr>
          <p:cNvPr id="2" name="Figure" descr="An armed and armored police officer is shown in a doorway with his gu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6749" y="1122363"/>
            <a:ext cx="5263815"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7.10</a:t>
            </a:r>
          </a:p>
        </p:txBody>
      </p:sp>
    </p:spTree>
    <p:extLst>
      <p:ext uri="{BB962C8B-B14F-4D97-AF65-F5344CB8AC3E}">
        <p14:creationId xmlns:p14="http://schemas.microsoft.com/office/powerpoint/2010/main" val="255981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361C72D9-C85E-4BF4-ADE3-E5FB144933D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county courthouse in Kansas (left) is a typical setting for a state trial court. Compare this to the courtroom of the Michigan Supreme Court (right). (Photo (a) courtesy of </a:t>
            </a:r>
            <a:r>
              <a:rPr lang="en-US" sz="1600" dirty="0" err="1"/>
              <a:t>Ammodramus</a:t>
            </a:r>
            <a:r>
              <a:rPr lang="en-US" sz="1600" dirty="0"/>
              <a:t>/Wikimedia Commons; Photo (b) courtesy of Steve &amp; Christine/Wikimedia Commons)</a:t>
            </a:r>
          </a:p>
        </p:txBody>
      </p:sp>
      <p:pic>
        <p:nvPicPr>
          <p:cNvPr id="2050" name="Figure" descr="Two different courthouse setups are shown her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83383" y="1328323"/>
            <a:ext cx="3848363" cy="288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Figure" descr="Two different courthouse setups are shown her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575050" y="1328323"/>
            <a:ext cx="4076655" cy="2886272"/>
          </a:xfrm>
        </p:spPr>
      </p:pic>
      <p:pic>
        <p:nvPicPr>
          <p:cNvPr id="8"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7.11</a:t>
            </a:r>
          </a:p>
        </p:txBody>
      </p:sp>
    </p:spTree>
    <p:extLst>
      <p:ext uri="{BB962C8B-B14F-4D97-AF65-F5344CB8AC3E}">
        <p14:creationId xmlns:p14="http://schemas.microsoft.com/office/powerpoint/2010/main" val="205411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75CA0B9C-A25D-4BE3-B2AC-2978F1D51FF6}"/>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Washington is one of several states where marijuana use has been legalized, decriminalized, or approved for medical use. (Photo courtesy of Dominic Simpson/</a:t>
            </a:r>
            <a:r>
              <a:rPr lang="en-US" sz="1600" dirty="0" err="1"/>
              <a:t>flickr</a:t>
            </a:r>
            <a:r>
              <a:rPr lang="en-US" sz="1600" dirty="0"/>
              <a:t>)</a:t>
            </a:r>
          </a:p>
        </p:txBody>
      </p:sp>
      <p:pic>
        <p:nvPicPr>
          <p:cNvPr id="4" name="Figure" descr="Photo of a sign for a medical marijuana dispensary showing that the business is ope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807" r="-19807"/>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498AEC5-FB96-4183-B423-43BED2CC060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Much of the appeal of watching entertainers perform in drag comes from the humor inherent in seeing everyday norms violated. (Photo courtesy of </a:t>
            </a:r>
            <a:r>
              <a:rPr lang="en-US" sz="1600" dirty="0" err="1"/>
              <a:t>Cassiopeija</a:t>
            </a:r>
            <a:r>
              <a:rPr lang="en-US" sz="1600" dirty="0"/>
              <a:t>/Wikimedia Commons)</a:t>
            </a:r>
          </a:p>
        </p:txBody>
      </p:sp>
      <p:pic>
        <p:nvPicPr>
          <p:cNvPr id="2" name="Figure" descr="Five men dressed in pink drag attire, one in drag, are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7.2</a:t>
            </a:r>
          </a:p>
        </p:txBody>
      </p:sp>
    </p:spTree>
    <p:extLst>
      <p:ext uri="{BB962C8B-B14F-4D97-AF65-F5344CB8AC3E}">
        <p14:creationId xmlns:p14="http://schemas.microsoft.com/office/powerpoint/2010/main" val="149268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29407EA-2634-467A-A155-5C85E03EC4C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 hearse with the license plate “LASTRYD.” How would you view the owner of this car? (Photo courtesy of Brian </a:t>
            </a:r>
            <a:r>
              <a:rPr lang="en-US" sz="1600" dirty="0" err="1"/>
              <a:t>Teutsch</a:t>
            </a:r>
            <a:r>
              <a:rPr lang="en-US" sz="1600" dirty="0"/>
              <a:t>/</a:t>
            </a:r>
            <a:r>
              <a:rPr lang="en-US" sz="1600" dirty="0" err="1"/>
              <a:t>flickr</a:t>
            </a:r>
            <a:r>
              <a:rPr lang="en-US" sz="1600" dirty="0"/>
              <a:t>)</a:t>
            </a:r>
          </a:p>
        </p:txBody>
      </p:sp>
      <p:pic>
        <p:nvPicPr>
          <p:cNvPr id="2" name="Figure" descr="A hearse with the license plate “LASTRYD”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7.3</a:t>
            </a:r>
          </a:p>
        </p:txBody>
      </p:sp>
    </p:spTree>
    <p:extLst>
      <p:ext uri="{BB962C8B-B14F-4D97-AF65-F5344CB8AC3E}">
        <p14:creationId xmlns:p14="http://schemas.microsoft.com/office/powerpoint/2010/main" val="341874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69C40DD-6AB8-4C01-90B1-914579DE8406}"/>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Functionalists believe that deviance plays an important role in society and can be used to challenge people’s views. Protesters, such as these PETA members, often use this method to draw attention to their cause. (Photo courtesy of David </a:t>
            </a:r>
            <a:r>
              <a:rPr lang="en-US" sz="1600" dirty="0" err="1"/>
              <a:t>Shankbone</a:t>
            </a:r>
            <a:r>
              <a:rPr lang="en-US" sz="1600" dirty="0"/>
              <a:t>/</a:t>
            </a:r>
            <a:r>
              <a:rPr lang="en-US" sz="1600" dirty="0" err="1"/>
              <a:t>flickr</a:t>
            </a:r>
            <a:r>
              <a:rPr lang="en-US" sz="1600" dirty="0"/>
              <a:t>)</a:t>
            </a:r>
            <a:r>
              <a:rPr lang="en-US" sz="1600" dirty="0">
                <a:solidFill>
                  <a:schemeClr val="tx1"/>
                </a:solidFill>
              </a:rPr>
              <a:t>.</a:t>
            </a:r>
            <a:endParaRPr lang="en-US" sz="1600" dirty="0"/>
          </a:p>
        </p:txBody>
      </p:sp>
      <p:pic>
        <p:nvPicPr>
          <p:cNvPr id="2" name="Figure" descr="Protesters are shown here wearing yellow chicken costumers and holding PETA signs that say “I Am Not a Nugget” and “Stop McCruelty.”"/>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42250" y="1122363"/>
            <a:ext cx="789281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7.4</a:t>
            </a:r>
          </a:p>
        </p:txBody>
      </p:sp>
    </p:spTree>
    <p:extLst>
      <p:ext uri="{BB962C8B-B14F-4D97-AF65-F5344CB8AC3E}">
        <p14:creationId xmlns:p14="http://schemas.microsoft.com/office/powerpoint/2010/main" val="351464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2F9D441-ACE4-42A4-BB79-96BD8816B70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Proponents of social disorganization theory believe that individuals who grow up in impoverished areas are more likely to participate in deviant or criminal behaviors. (Photo courtesy of Apollo 1758/Wikimedia Commons)</a:t>
            </a:r>
          </a:p>
        </p:txBody>
      </p:sp>
      <p:pic>
        <p:nvPicPr>
          <p:cNvPr id="2" name="Figure" descr="A block of run-down, dirty rowhouses is show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7.5</a:t>
            </a:r>
          </a:p>
        </p:txBody>
      </p:sp>
    </p:spTree>
    <p:extLst>
      <p:ext uri="{BB962C8B-B14F-4D97-AF65-F5344CB8AC3E}">
        <p14:creationId xmlns:p14="http://schemas.microsoft.com/office/powerpoint/2010/main" val="370969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D1BCF3D-2621-4BBE-BB33-7E7B47152786}"/>
              </a:ext>
            </a:extLst>
          </p:cNvPr>
          <p:cNvSpPr>
            <a:spLocks noGrp="1"/>
          </p:cNvSpPr>
          <p:nvPr>
            <p:ph type="ftr" sz="quarter" idx="16"/>
          </p:nvPr>
        </p:nvSpPr>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From 1986 until 2010, the punishment for possessing crack, a “poor person’s drug,” was 100 times stricter than the punishment for cocaine use, a drug favored by the wealthy. (Photo courtesy of Wikimedia Commons)</a:t>
            </a:r>
          </a:p>
        </p:txBody>
      </p:sp>
      <p:pic>
        <p:nvPicPr>
          <p:cNvPr id="2" name="Figure" descr="A small pile of confiscated cocaine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04272" y="1122363"/>
            <a:ext cx="5368768"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7.6</a:t>
            </a:r>
          </a:p>
        </p:txBody>
      </p:sp>
    </p:spTree>
    <p:extLst>
      <p:ext uri="{BB962C8B-B14F-4D97-AF65-F5344CB8AC3E}">
        <p14:creationId xmlns:p14="http://schemas.microsoft.com/office/powerpoint/2010/main" val="79995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65DFFF95-2E98-46C1-8EF2-B12B2F3F5612}"/>
              </a:ext>
            </a:extLst>
          </p:cNvPr>
          <p:cNvSpPr>
            <a:spLocks noGrp="1"/>
          </p:cNvSpPr>
          <p:nvPr>
            <p:ph type="ftr" sz="quarter" idx="16"/>
          </p:nvPr>
        </p:nvSpPr>
        <p:spPr>
          <a:xfrm>
            <a:off x="457200" y="6492875"/>
            <a:ext cx="7788876"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Should a former felony conviction permanently strip a U.S. citizen of the right to vote? (Photo courtesy of Joshin Yamada/</a:t>
            </a:r>
            <a:r>
              <a:rPr lang="en-US" sz="1600" dirty="0" err="1">
                <a:solidFill>
                  <a:schemeClr val="tx1"/>
                </a:solidFill>
              </a:rPr>
              <a:t>flickr</a:t>
            </a:r>
            <a:r>
              <a:rPr lang="en-US" sz="1600" dirty="0">
                <a:solidFill>
                  <a:schemeClr val="tx1"/>
                </a:solidFill>
              </a:rPr>
              <a:t>).</a:t>
            </a:r>
          </a:p>
        </p:txBody>
      </p:sp>
      <p:pic>
        <p:nvPicPr>
          <p:cNvPr id="2" name="Figure" descr="A woman is shown voting at a voting booth."/>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21254" y="1108075"/>
            <a:ext cx="3504142"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F060120-41A9-49E7-9342-12468BCBBCB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How is a crime different from other types of deviance? (Photo courtesy of </a:t>
            </a:r>
            <a:r>
              <a:rPr lang="en-US" sz="1600" dirty="0" err="1"/>
              <a:t>Duffman</a:t>
            </a:r>
            <a:r>
              <a:rPr lang="en-US" sz="1600" dirty="0"/>
              <a:t>/Wikimedia Commons.)</a:t>
            </a:r>
          </a:p>
        </p:txBody>
      </p:sp>
      <p:pic>
        <p:nvPicPr>
          <p:cNvPr id="2" name="Figure" descr="A police officer is shown cuffing a suspec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7.8</a:t>
            </a:r>
          </a:p>
        </p:txBody>
      </p:sp>
    </p:spTree>
    <p:extLst>
      <p:ext uri="{BB962C8B-B14F-4D97-AF65-F5344CB8AC3E}">
        <p14:creationId xmlns:p14="http://schemas.microsoft.com/office/powerpoint/2010/main" val="4061478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592</TotalTime>
  <Words>1027</Words>
  <Application>Microsoft Office PowerPoint</Application>
  <PresentationFormat>On-screen Show (4:3)</PresentationFormat>
  <Paragraphs>36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Essential</vt:lpstr>
      <vt:lpstr>INTRODUCTION TO SOCIOLOGY 2E</vt:lpstr>
      <vt:lpstr>Figure 7.1</vt:lpstr>
      <vt:lpstr>Figure 7.2</vt:lpstr>
      <vt:lpstr>Figure 7.3</vt:lpstr>
      <vt:lpstr>Figure 7.4</vt:lpstr>
      <vt:lpstr>Figure 7.5</vt:lpstr>
      <vt:lpstr>Figure 7.6</vt:lpstr>
      <vt:lpstr>Figure 7.7</vt:lpstr>
      <vt:lpstr>Figure 7.8</vt:lpstr>
      <vt:lpstr>Figure 7.9</vt:lpstr>
      <vt:lpstr>Figure 7.10</vt:lpstr>
      <vt:lpstr>Figure 7.11</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7 - Deviance, Crime, and Social Control</dc:title>
  <dc:creator>Spuddy McSpare</dc:creator>
  <cp:lastModifiedBy>Conversion_12</cp:lastModifiedBy>
  <cp:revision>47</cp:revision>
  <dcterms:created xsi:type="dcterms:W3CDTF">2012-06-04T02:13:36Z</dcterms:created>
  <dcterms:modified xsi:type="dcterms:W3CDTF">2017-09-05T11:42:38Z</dcterms:modified>
</cp:coreProperties>
</file>