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1"/>
  </p:notesMasterIdLst>
  <p:handoutMasterIdLst>
    <p:handoutMasterId r:id="rId12"/>
  </p:handoutMasterIdLst>
  <p:sldIdLst>
    <p:sldId id="256" r:id="rId2"/>
    <p:sldId id="277" r:id="rId3"/>
    <p:sldId id="284" r:id="rId4"/>
    <p:sldId id="278" r:id="rId5"/>
    <p:sldId id="279" r:id="rId6"/>
    <p:sldId id="280" r:id="rId7"/>
    <p:sldId id="281" r:id="rId8"/>
    <p:sldId id="282" r:id="rId9"/>
    <p:sldId id="283"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5417" autoAdjust="0"/>
  </p:normalViewPr>
  <p:slideViewPr>
    <p:cSldViewPr snapToGrid="0" snapToObjects="1">
      <p:cViewPr varScale="1">
        <p:scale>
          <a:sx n="108" d="100"/>
          <a:sy n="108" d="100"/>
        </p:scale>
        <p:origin x="-11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09/05/17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E43D58-6DE3-004D-95C2-21EB6EBAEF5C}" type="datetimeFigureOut">
              <a:rPr lang="en-US" smtClean="0"/>
              <a:t>09/05/17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42430-C506-C443-A240-B13251B0E18E}" type="slidenum">
              <a:rPr lang="en-US" smtClean="0"/>
              <a:t>‹#›</a:t>
            </a:fld>
            <a:endParaRPr lang="en-US"/>
          </a:p>
        </p:txBody>
      </p:sp>
    </p:spTree>
    <p:extLst>
      <p:ext uri="{BB962C8B-B14F-4D97-AF65-F5344CB8AC3E}">
        <p14:creationId xmlns:p14="http://schemas.microsoft.com/office/powerpoint/2010/main" val="29765995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42430-C506-C443-A240-B13251B0E18E}" type="slidenum">
              <a:rPr lang="en-US" smtClean="0"/>
              <a:t>2</a:t>
            </a:fld>
            <a:endParaRPr lang="en-US"/>
          </a:p>
        </p:txBody>
      </p:sp>
    </p:spTree>
    <p:extLst>
      <p:ext uri="{BB962C8B-B14F-4D97-AF65-F5344CB8AC3E}">
        <p14:creationId xmlns:p14="http://schemas.microsoft.com/office/powerpoint/2010/main" val="143430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42430-C506-C443-A240-B13251B0E18E}" type="slidenum">
              <a:rPr lang="en-US" smtClean="0"/>
              <a:t>3</a:t>
            </a:fld>
            <a:endParaRPr lang="en-US"/>
          </a:p>
        </p:txBody>
      </p:sp>
    </p:spTree>
    <p:extLst>
      <p:ext uri="{BB962C8B-B14F-4D97-AF65-F5344CB8AC3E}">
        <p14:creationId xmlns:p14="http://schemas.microsoft.com/office/powerpoint/2010/main" val="1434306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C4FDB9D3-F78B-4118-AD29-A95DD3F40F0A}" type="datetime4">
              <a:rPr lang="en-US" smtClean="0"/>
              <a:t>September 5, 2017</a:t>
            </a:fld>
            <a:endParaRPr lang="en-US"/>
          </a:p>
        </p:txBody>
      </p:sp>
      <p:sp>
        <p:nvSpPr>
          <p:cNvPr id="6" name="Footer Placeholder 5"/>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60E927F7-6379-497D-B5D3-BE8BC02C0E4A}" type="datetime4">
              <a:rPr lang="en-US" smtClean="0"/>
              <a:t>September 5, 2017</a:t>
            </a:fld>
            <a:endParaRPr lang="en-US"/>
          </a:p>
        </p:txBody>
      </p:sp>
      <p:sp>
        <p:nvSpPr>
          <p:cNvPr id="6" name="Footer Placeholder 4"/>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701A7B17-1C87-4AF4-88B5-1C78A3B2C916}" type="datetime4">
              <a:rPr lang="en-US" smtClean="0"/>
              <a:t>September 5, 2017</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C2942FDB-912B-482A-8329-BF7416033CB0}" type="datetime4">
              <a:rPr lang="en-US" smtClean="0"/>
              <a:t>September 5, 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E2C18131-36D3-4CE9-AEC6-87EC89B8B330}" type="datetime4">
              <a:rPr lang="en-US" smtClean="0"/>
              <a:t>September 5, 2017</a:t>
            </a:fld>
            <a:endParaRPr lang="en-US" dirty="0"/>
          </a:p>
        </p:txBody>
      </p:sp>
      <p:sp>
        <p:nvSpPr>
          <p:cNvPr id="5" name="Footer Placeholder 4"/>
          <p:cNvSpPr>
            <a:spLocks noGrp="1"/>
          </p:cNvSpPr>
          <p:nvPr>
            <p:ph type="ftr" sz="quarter" idx="3"/>
          </p:nvPr>
        </p:nvSpPr>
        <p:spPr>
          <a:xfrm>
            <a:off x="457199" y="6492875"/>
            <a:ext cx="7762876"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5775854"/>
            <a:ext cx="1226434" cy="833592"/>
          </a:xfrm>
          <a:prstGeom prst="rect">
            <a:avLst/>
          </a:prstGeom>
        </p:spPr>
      </p:pic>
      <p:pic>
        <p:nvPicPr>
          <p:cNvPr id="4" name="Figure" descr="Sociolo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393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2000" b="1" cap="none" dirty="0">
                <a:solidFill>
                  <a:srgbClr val="212F62"/>
                </a:solidFill>
                <a:latin typeface="+mn-lt"/>
              </a:rPr>
              <a:t>Chapter 10 GLOBAL INEQUALITY</a:t>
            </a:r>
          </a:p>
          <a:p>
            <a:pPr algn="ctr" fontAlgn="auto">
              <a:spcAft>
                <a:spcPts val="0"/>
              </a:spcAft>
              <a:defRPr/>
            </a:pP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xmlns="" id="{25C7FE22-2574-4381-9610-013404B829F7}"/>
              </a:ext>
            </a:extLst>
          </p:cNvPr>
          <p:cNvSpPr>
            <a:spLocks noGrp="1"/>
          </p:cNvSpPr>
          <p:nvPr>
            <p:ph type="title" idx="4294967295"/>
          </p:nvPr>
        </p:nvSpPr>
        <p:spPr>
          <a:xfrm>
            <a:off x="0" y="785192"/>
            <a:ext cx="9144000" cy="639417"/>
          </a:xfrm>
        </p:spPr>
        <p:txBody>
          <a:bodyPr>
            <a:noAutofit/>
          </a:bodyPr>
          <a:lstStyle/>
          <a:p>
            <a:pPr algn="ctr"/>
            <a:r>
              <a:rPr lang="en-US" sz="3600" dirty="0"/>
              <a:t>INTRODUCTION TO SOCIOLOGY </a:t>
            </a:r>
            <a:r>
              <a:rPr lang="en-US" sz="3600" dirty="0" err="1"/>
              <a:t>2E</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99DDAC93-398D-4108-BAC5-A08B6D9D160B}"/>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Contemporary economic development often follows a similar pattern around the world, best described as a growing gap between the have and have-nots. (Photo courtesy of Alicia </a:t>
            </a:r>
            <a:r>
              <a:rPr lang="en-US" sz="1600" dirty="0" err="1"/>
              <a:t>Nijdam</a:t>
            </a:r>
            <a:r>
              <a:rPr lang="en-US" sz="1600" dirty="0"/>
              <a:t>/Wikimedia Commons)</a:t>
            </a:r>
          </a:p>
        </p:txBody>
      </p:sp>
      <p:pic>
        <p:nvPicPr>
          <p:cNvPr id="4" name="Figure" descr="This photo is of a city with large high rises in the background and a slum in the foregroun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626" r="-27626"/>
          <a:stretch>
            <a:fillRect/>
          </a:stretch>
        </p:blipFill>
        <p:spPr/>
      </p:pic>
      <p:pic>
        <p:nvPicPr>
          <p:cNvPr id="6" name="OpenStaxLogo" descr="openstax colleg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4D91ACC2-7FB1-4C40-8C3D-4B258CB44A04}"/>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This world map shows advanced, transitioning, less, and least developed countries. (Map courtesy of Sbw01f, data obtained from the CIA World </a:t>
            </a:r>
            <a:r>
              <a:rPr lang="en-US" sz="1600" dirty="0" err="1"/>
              <a:t>Factbook</a:t>
            </a:r>
            <a:r>
              <a:rPr lang="en-US" sz="1600" dirty="0"/>
              <a:t>/Wikimedia Commons)</a:t>
            </a:r>
          </a:p>
        </p:txBody>
      </p:sp>
      <p:pic>
        <p:nvPicPr>
          <p:cNvPr id="3" name="Figure" descr="This world map shows advanced, transitioning, less, and least developed countrie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333" r="-3333"/>
          <a:stretch>
            <a:fillRect/>
          </a:stretch>
        </p:blipFill>
        <p:spPr/>
      </p:pic>
      <p:pic>
        <p:nvPicPr>
          <p:cNvPr id="6" name="OpenStaxLogo" descr="openstax colleg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10.2</a:t>
            </a:r>
          </a:p>
        </p:txBody>
      </p:sp>
    </p:spTree>
    <p:extLst>
      <p:ext uri="{BB962C8B-B14F-4D97-AF65-F5344CB8AC3E}">
        <p14:creationId xmlns:p14="http://schemas.microsoft.com/office/powerpoint/2010/main" val="2214448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00C1AA2-1EED-4A35-83C6-4A7C6A78CF1F}"/>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This dilapidated auto supply store in Detroit is a victim of auto industry outsourcing. (Photo courtesy of Bob </a:t>
            </a:r>
            <a:r>
              <a:rPr lang="en-US" sz="1600" dirty="0" err="1"/>
              <a:t>Jagendorf</a:t>
            </a:r>
            <a:r>
              <a:rPr lang="en-US" sz="1600" dirty="0"/>
              <a:t>/</a:t>
            </a:r>
            <a:r>
              <a:rPr lang="en-US" sz="1600" dirty="0" err="1"/>
              <a:t>flickr</a:t>
            </a:r>
            <a:r>
              <a:rPr lang="en-US" sz="1600" dirty="0"/>
              <a:t>)</a:t>
            </a:r>
          </a:p>
        </p:txBody>
      </p:sp>
      <p:pic>
        <p:nvPicPr>
          <p:cNvPr id="2" name="Figure" descr="A run-down auto parts building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002551" y="1122363"/>
            <a:ext cx="497221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10.3</a:t>
            </a:r>
          </a:p>
        </p:txBody>
      </p:sp>
    </p:spTree>
    <p:extLst>
      <p:ext uri="{BB962C8B-B14F-4D97-AF65-F5344CB8AC3E}">
        <p14:creationId xmlns:p14="http://schemas.microsoft.com/office/powerpoint/2010/main" val="329117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357F2B1-587C-42FB-8C02-10492BC5B8B1}"/>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500" dirty="0"/>
              <a:t>Is this international call center the wave of the future? (Photo courtesy of Vilma.com/</a:t>
            </a:r>
            <a:r>
              <a:rPr lang="en-US" sz="1500" dirty="0" err="1"/>
              <a:t>flickr</a:t>
            </a:r>
            <a:r>
              <a:rPr lang="en-US" sz="1500" dirty="0"/>
              <a:t>)</a:t>
            </a:r>
          </a:p>
        </p:txBody>
      </p:sp>
      <p:pic>
        <p:nvPicPr>
          <p:cNvPr id="2" name="Figure" descr="Many people at workstations in a call center are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6861" y="1122363"/>
            <a:ext cx="466359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10.4</a:t>
            </a:r>
          </a:p>
        </p:txBody>
      </p:sp>
    </p:spTree>
    <p:extLst>
      <p:ext uri="{BB962C8B-B14F-4D97-AF65-F5344CB8AC3E}">
        <p14:creationId xmlns:p14="http://schemas.microsoft.com/office/powerpoint/2010/main" val="2868552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224B508-CC0D-47BE-B461-21963A040F65}"/>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500" dirty="0"/>
              <a:t>How poor is poor for these beggar children in Vietnam? (Photo courtesy of </a:t>
            </a:r>
            <a:r>
              <a:rPr lang="en-US" sz="1500" dirty="0" err="1"/>
              <a:t>Augapfel</a:t>
            </a:r>
            <a:r>
              <a:rPr lang="en-US" sz="1500" dirty="0"/>
              <a:t>/</a:t>
            </a:r>
            <a:r>
              <a:rPr lang="en-US" sz="1500" dirty="0" err="1"/>
              <a:t>flickr</a:t>
            </a:r>
            <a:r>
              <a:rPr lang="en-US" sz="1500" dirty="0"/>
              <a:t>)</a:t>
            </a:r>
          </a:p>
        </p:txBody>
      </p:sp>
      <p:pic>
        <p:nvPicPr>
          <p:cNvPr id="2" name="Figure" descr="A young, impoverished boy is shown holding a baby girl."/>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60701" y="1122363"/>
            <a:ext cx="525591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10.5</a:t>
            </a:r>
          </a:p>
        </p:txBody>
      </p:sp>
    </p:spTree>
    <p:extLst>
      <p:ext uri="{BB962C8B-B14F-4D97-AF65-F5344CB8AC3E}">
        <p14:creationId xmlns:p14="http://schemas.microsoft.com/office/powerpoint/2010/main" val="3619993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2EDE64D-F534-4D99-A9D2-BB673FADF174}"/>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Slums in India illustrate absolute poverty all too well. (Photo courtesy of Emmanuelle </a:t>
            </a:r>
            <a:r>
              <a:rPr lang="en-US" sz="1600" dirty="0" err="1"/>
              <a:t>Dyan</a:t>
            </a:r>
            <a:r>
              <a:rPr lang="en-US" sz="1600" dirty="0"/>
              <a:t>/</a:t>
            </a:r>
            <a:r>
              <a:rPr lang="en-US" sz="1600" dirty="0" err="1"/>
              <a:t>flickr</a:t>
            </a:r>
            <a:r>
              <a:rPr lang="en-US" sz="1600" dirty="0"/>
              <a:t>)</a:t>
            </a:r>
            <a:r>
              <a:rPr lang="en-US" sz="1600" dirty="0">
                <a:solidFill>
                  <a:schemeClr val="tx1"/>
                </a:solidFill>
              </a:rPr>
              <a:t>.</a:t>
            </a:r>
            <a:endParaRPr lang="en-US" sz="1600" dirty="0"/>
          </a:p>
        </p:txBody>
      </p:sp>
      <p:pic>
        <p:nvPicPr>
          <p:cNvPr id="2" name="Figure" descr="Dilapidated slum dwellings are shown from abov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52785" y="1122363"/>
            <a:ext cx="527174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10.6</a:t>
            </a:r>
          </a:p>
        </p:txBody>
      </p:sp>
    </p:spTree>
    <p:extLst>
      <p:ext uri="{BB962C8B-B14F-4D97-AF65-F5344CB8AC3E}">
        <p14:creationId xmlns:p14="http://schemas.microsoft.com/office/powerpoint/2010/main" val="297313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3D289AB-1318-4072-AD05-FBDBD2C6E8CB}"/>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This protester seeks to bring attention to the issue of sweatshops. (Photo courtesy of Ohio AFL-CIO Labor 2008/</a:t>
            </a:r>
            <a:r>
              <a:rPr lang="en-US" sz="1600" dirty="0" err="1"/>
              <a:t>flickr</a:t>
            </a:r>
            <a:r>
              <a:rPr lang="en-US" sz="1600" dirty="0"/>
              <a:t>)</a:t>
            </a:r>
          </a:p>
        </p:txBody>
      </p:sp>
      <p:pic>
        <p:nvPicPr>
          <p:cNvPr id="2" name="Figure" descr="A protester giving a speech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normAutofit/>
          </a:bodyPr>
          <a:lstStyle/>
          <a:p>
            <a:pPr fontAlgn="auto">
              <a:spcAft>
                <a:spcPts val="0"/>
              </a:spcAft>
              <a:defRPr/>
            </a:pPr>
            <a:r>
              <a:rPr lang="en-US" dirty="0"/>
              <a:t>Figure 10.7</a:t>
            </a:r>
          </a:p>
        </p:txBody>
      </p:sp>
    </p:spTree>
    <p:extLst>
      <p:ext uri="{BB962C8B-B14F-4D97-AF65-F5344CB8AC3E}">
        <p14:creationId xmlns:p14="http://schemas.microsoft.com/office/powerpoint/2010/main" val="712549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2AC9C06-253A-4A52-ABFE-0FFF5FAB72D1}"/>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For this child at a refugee camp in Ethiopia, poverty and malnutrition are a way of life. (Photo courtesy of DFID - UK Department for International Development/</a:t>
            </a:r>
            <a:r>
              <a:rPr lang="en-US" sz="1600" dirty="0" err="1"/>
              <a:t>flickr</a:t>
            </a:r>
            <a:r>
              <a:rPr lang="en-US" sz="1600" dirty="0"/>
              <a:t>)</a:t>
            </a:r>
          </a:p>
        </p:txBody>
      </p:sp>
      <p:pic>
        <p:nvPicPr>
          <p:cNvPr id="2" name="Figure" descr="A malnourished child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52785" y="1122363"/>
            <a:ext cx="527174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normAutofit/>
          </a:bodyPr>
          <a:lstStyle/>
          <a:p>
            <a:pPr fontAlgn="auto">
              <a:spcAft>
                <a:spcPts val="0"/>
              </a:spcAft>
              <a:defRPr/>
            </a:pPr>
            <a:r>
              <a:rPr lang="en-US" dirty="0"/>
              <a:t>Figure 10.8</a:t>
            </a:r>
          </a:p>
        </p:txBody>
      </p:sp>
    </p:spTree>
    <p:extLst>
      <p:ext uri="{BB962C8B-B14F-4D97-AF65-F5344CB8AC3E}">
        <p14:creationId xmlns:p14="http://schemas.microsoft.com/office/powerpoint/2010/main" val="2645824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324</TotalTime>
  <Words>672</Words>
  <Application>Microsoft Office PowerPoint</Application>
  <PresentationFormat>On-screen Show (4:3)</PresentationFormat>
  <Paragraphs>29</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Essential</vt:lpstr>
      <vt:lpstr>INTRODUCTION TO SOCIOLOGY 2E</vt:lpstr>
      <vt:lpstr>Figure 10.1</vt:lpstr>
      <vt:lpstr>Figure 10.2</vt:lpstr>
      <vt:lpstr>Figure 10.3</vt:lpstr>
      <vt:lpstr>Figure 10.4</vt:lpstr>
      <vt:lpstr>Figure 10.5</vt:lpstr>
      <vt:lpstr>Figure 10.6</vt:lpstr>
      <vt:lpstr>Figure 10.7</vt:lpstr>
      <vt:lpstr>Figure 10.8</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2nd Edition - Chapter 10 - Global Inequality</dc:title>
  <dc:creator>Spuddy McSpare</dc:creator>
  <cp:lastModifiedBy>Conversion_12</cp:lastModifiedBy>
  <cp:revision>47</cp:revision>
  <dcterms:created xsi:type="dcterms:W3CDTF">2012-06-04T02:13:36Z</dcterms:created>
  <dcterms:modified xsi:type="dcterms:W3CDTF">2017-09-05T12:07:33Z</dcterms:modified>
</cp:coreProperties>
</file>