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2"/>
  </p:notesMasterIdLst>
  <p:handoutMasterIdLst>
    <p:handoutMasterId r:id="rId13"/>
  </p:handoutMasterIdLst>
  <p:sldIdLst>
    <p:sldId id="256" r:id="rId2"/>
    <p:sldId id="277" r:id="rId3"/>
    <p:sldId id="282" r:id="rId4"/>
    <p:sldId id="281" r:id="rId5"/>
    <p:sldId id="273" r:id="rId6"/>
    <p:sldId id="278" r:id="rId7"/>
    <p:sldId id="283" r:id="rId8"/>
    <p:sldId id="279" r:id="rId9"/>
    <p:sldId id="280" r:id="rId10"/>
    <p:sldId id="28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6" autoAdjust="0"/>
    <p:restoredTop sz="96710" autoAdjust="0"/>
  </p:normalViewPr>
  <p:slideViewPr>
    <p:cSldViewPr snapToGrid="0" snapToObjects="1">
      <p:cViewPr varScale="1">
        <p:scale>
          <a:sx n="110" d="100"/>
          <a:sy n="110" d="100"/>
        </p:scale>
        <p:origin x="-12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633BB-B00C-4B79-AE3E-67124FA258A6}"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BAAD8-F103-4483-8592-985BE8F9E74C}" type="slidenum">
              <a:rPr lang="en-US" smtClean="0"/>
              <a:t>‹#›</a:t>
            </a:fld>
            <a:endParaRPr lang="en-US"/>
          </a:p>
        </p:txBody>
      </p:sp>
    </p:spTree>
    <p:extLst>
      <p:ext uri="{BB962C8B-B14F-4D97-AF65-F5344CB8AC3E}">
        <p14:creationId xmlns:p14="http://schemas.microsoft.com/office/powerpoint/2010/main" val="93760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53ACA9BC-9304-4725-82C5-EFBA525DBAFF}"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F4C778DB-9D9A-402D-A469-60C9C00334E4}"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6B0B8CF8-83F0-46FA-B33B-4400D314FDF3}"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B4F003D6-8280-42E3-98FB-B3688860F708}" type="datetime4">
              <a:rPr lang="en-US" smtClean="0"/>
              <a:t>September 5, 2017</a:t>
            </a:fld>
            <a:endParaRPr lang="en-US" dirty="0"/>
          </a:p>
        </p:txBody>
      </p:sp>
      <p:sp>
        <p:nvSpPr>
          <p:cNvPr id="5" name="Footer Placeholder 4"/>
          <p:cNvSpPr>
            <a:spLocks noGrp="1"/>
          </p:cNvSpPr>
          <p:nvPr>
            <p:ph type="ftr" sz="quarter" idx="11"/>
          </p:nvPr>
        </p:nvSpPr>
        <p:spPr>
          <a:xfrm>
            <a:off x="457200" y="6492875"/>
            <a:ext cx="3429000" cy="284163"/>
          </a:xfr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860FCC42-09A8-4054-A915-4914A900E467}" type="datetime4">
              <a:rPr lang="en-US" smtClean="0"/>
              <a:t>September 5, 2017</a:t>
            </a:fld>
            <a:endParaRPr lang="en-US" dirty="0"/>
          </a:p>
        </p:txBody>
      </p:sp>
      <p:sp>
        <p:nvSpPr>
          <p:cNvPr id="5" name="Footer Placeholder 4"/>
          <p:cNvSpPr>
            <a:spLocks noGrp="1"/>
          </p:cNvSpPr>
          <p:nvPr>
            <p:ph type="ftr" sz="quarter" idx="3"/>
          </p:nvPr>
        </p:nvSpPr>
        <p:spPr>
          <a:xfrm>
            <a:off x="457200" y="6492875"/>
            <a:ext cx="7854778"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936"/>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12 GENDER, SEX AND SEXUALITY</a:t>
            </a:r>
          </a:p>
          <a:p>
            <a:pPr lvl="0" algn="ctr" fontAlgn="auto">
              <a:spcAft>
                <a:spcPts val="0"/>
              </a:spcAft>
              <a:defRPr/>
            </a:pPr>
            <a:r>
              <a:rPr lang="en-US" sz="1600" cap="none" dirty="0">
                <a:solidFill>
                  <a:schemeClr val="tx1"/>
                </a:solidFill>
                <a:latin typeface="+mn-lt"/>
              </a:rPr>
              <a:t>PowerPoint Image Slideshow</a:t>
            </a:r>
          </a:p>
          <a:p>
            <a:pPr algn="ctr" fontAlgn="auto">
              <a:spcAft>
                <a:spcPts val="0"/>
              </a:spcAft>
              <a:defRPr/>
            </a:pPr>
            <a:endParaRPr lang="en-US" sz="1600" cap="none" dirty="0">
              <a:solidFill>
                <a:schemeClr val="tx1"/>
              </a:solidFill>
              <a:latin typeface="+mn-lt"/>
            </a:endParaRPr>
          </a:p>
        </p:txBody>
      </p:sp>
      <p:sp>
        <p:nvSpPr>
          <p:cNvPr id="2" name="Title">
            <a:extLst>
              <a:ext uri="{FF2B5EF4-FFF2-40B4-BE49-F238E27FC236}">
                <a16:creationId xmlns:a16="http://schemas.microsoft.com/office/drawing/2014/main" xmlns="" id="{6980EA95-3BD3-4C71-A045-6BAC947F7E31}"/>
              </a:ext>
            </a:extLst>
          </p:cNvPr>
          <p:cNvSpPr>
            <a:spLocks noGrp="1"/>
          </p:cNvSpPr>
          <p:nvPr>
            <p:ph type="title" idx="4294967295"/>
          </p:nvPr>
        </p:nvSpPr>
        <p:spPr>
          <a:xfrm>
            <a:off x="0" y="689602"/>
            <a:ext cx="9144000" cy="735012"/>
          </a:xfrm>
        </p:spPr>
        <p:txBody>
          <a:bodyPr>
            <a:normAutofit/>
          </a:bodyPr>
          <a:lstStyle/>
          <a:p>
            <a:pPr algn="ctr"/>
            <a:r>
              <a:rPr lang="en-US" sz="3600" dirty="0"/>
              <a:t>INTRODUCTION TO SOCIOLOGY </a:t>
            </a:r>
            <a:r>
              <a:rPr lang="en-US" sz="360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D631A81-2999-467F-A011-ED3C2539ABC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Sexual practices can differ greatly among groups. Recent trends include the finding that married couples have sex more frequently than do singles and that 27 percent of married couples in their 30s have sex at least twice a week (NSSHB 2010). (Photo courtesy of epSos.de/</a:t>
            </a:r>
            <a:r>
              <a:rPr lang="en-US" sz="1600" dirty="0" err="1"/>
              <a:t>flickr</a:t>
            </a:r>
            <a:r>
              <a:rPr lang="en-US" sz="1600" dirty="0"/>
              <a:t>)</a:t>
            </a:r>
          </a:p>
        </p:txBody>
      </p:sp>
      <p:pic>
        <p:nvPicPr>
          <p:cNvPr id="2" name="Figure" descr="A bride and groom are shown from behind walking in a park setting."/>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12.9</a:t>
            </a:r>
          </a:p>
        </p:txBody>
      </p:sp>
    </p:spTree>
    <p:extLst>
      <p:ext uri="{BB962C8B-B14F-4D97-AF65-F5344CB8AC3E}">
        <p14:creationId xmlns:p14="http://schemas.microsoft.com/office/powerpoint/2010/main" val="206715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2A9FFA36-CAF1-4518-9D38-5929E58D8F5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Some children may learn at an early age that their gender does not correspond with their sex. (Photo courtesy of Rajesh Kumar/</a:t>
            </a:r>
            <a:r>
              <a:rPr lang="en-US" sz="1600" dirty="0" err="1"/>
              <a:t>flickr</a:t>
            </a:r>
            <a:r>
              <a:rPr lang="en-US" sz="1600" dirty="0"/>
              <a:t>)</a:t>
            </a:r>
          </a:p>
        </p:txBody>
      </p:sp>
      <p:pic>
        <p:nvPicPr>
          <p:cNvPr id="4" name="Figure" descr="This photo depicts a young boy with dark hair looking out the wind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645" r="-20645"/>
          <a:stretch>
            <a:fillRect/>
          </a:stretch>
        </p:blipFill>
        <p:spPr/>
      </p:pic>
      <p:pic>
        <p:nvPicPr>
          <p:cNvPr id="7"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7E07BF0-D532-4548-AE9E-E4D9046D2C9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While the biological differences between males and females are fairly straightforward, the social and cultural aspects of being a man or woman can be complicated. (Photo courtesy of </a:t>
            </a:r>
            <a:r>
              <a:rPr lang="en-US" sz="1600" dirty="0" err="1"/>
              <a:t>FaceMePLS</a:t>
            </a:r>
            <a:r>
              <a:rPr lang="en-US" sz="1600" dirty="0"/>
              <a:t>/</a:t>
            </a:r>
            <a:r>
              <a:rPr lang="en-US" sz="1600" dirty="0" err="1"/>
              <a:t>flickr</a:t>
            </a:r>
            <a:r>
              <a:rPr lang="en-US" sz="1600" dirty="0"/>
              <a:t>)</a:t>
            </a:r>
          </a:p>
        </p:txBody>
      </p:sp>
      <p:pic>
        <p:nvPicPr>
          <p:cNvPr id="2" name="Figure" descr="A man and woman are shown walking in the wind, man in front of woma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72485" y="1122363"/>
            <a:ext cx="52323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12.2</a:t>
            </a:r>
          </a:p>
        </p:txBody>
      </p:sp>
    </p:spTree>
    <p:extLst>
      <p:ext uri="{BB962C8B-B14F-4D97-AF65-F5344CB8AC3E}">
        <p14:creationId xmlns:p14="http://schemas.microsoft.com/office/powerpoint/2010/main" val="384838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468E9B2-82FE-41E6-9B7E-F3802E54D1F8}"/>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Kinsey scale indicates that sexuality can be measured by more than just heterosexuality and homosexuality.</a:t>
            </a:r>
          </a:p>
        </p:txBody>
      </p:sp>
      <p:pic>
        <p:nvPicPr>
          <p:cNvPr id="2" name="Figure" descr="A bar graph from 0 to 6 with a blue shaded area showing an increasing amount of shaded area representing varying bisexual responses from 1 to 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983144" y="1122363"/>
            <a:ext cx="5011024"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12.3</a:t>
            </a:r>
          </a:p>
        </p:txBody>
      </p:sp>
    </p:spTree>
    <p:extLst>
      <p:ext uri="{BB962C8B-B14F-4D97-AF65-F5344CB8AC3E}">
        <p14:creationId xmlns:p14="http://schemas.microsoft.com/office/powerpoint/2010/main" val="428129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D12703FE-A21B-4510-ACCD-B01DE6E0C887}"/>
              </a:ext>
            </a:extLst>
          </p:cNvPr>
          <p:cNvSpPr>
            <a:spLocks noGrp="1"/>
          </p:cNvSpPr>
          <p:nvPr>
            <p:ph type="ftr" sz="quarter" idx="16"/>
          </p:nvPr>
        </p:nvSpPr>
        <p:spPr>
          <a:xfrm>
            <a:off x="457200" y="6492875"/>
            <a:ext cx="7854778" cy="284163"/>
          </a:xfr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Fathers tend to be more involved when their sons engage in gender-appropriate activities such as sports. (Photo courtesy of Shawn Lea/</a:t>
            </a:r>
            <a:r>
              <a:rPr lang="en-US" sz="1600" dirty="0" err="1">
                <a:solidFill>
                  <a:schemeClr val="tx1"/>
                </a:solidFill>
              </a:rPr>
              <a:t>flickr</a:t>
            </a:r>
            <a:r>
              <a:rPr lang="en-US" sz="1600" dirty="0">
                <a:solidFill>
                  <a:schemeClr val="tx1"/>
                </a:solidFill>
              </a:rPr>
              <a:t>)</a:t>
            </a:r>
          </a:p>
        </p:txBody>
      </p:sp>
      <p:pic>
        <p:nvPicPr>
          <p:cNvPr id="2" name="Figure" descr="This image is of a kneeling man with a small child who is learning to play baseb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 b="-14"/>
          <a:stretch>
            <a:fillRect/>
          </a:stretch>
        </p:blipFill>
        <p:spPr>
          <a:xfrm>
            <a:off x="725488" y="1714500"/>
            <a:ext cx="3495675" cy="404336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48412FB6-C512-4210-82B2-A1E6A7B46309}"/>
              </a:ext>
            </a:extLst>
          </p:cNvPr>
          <p:cNvSpPr>
            <a:spLocks noGrp="1"/>
          </p:cNvSpPr>
          <p:nvPr>
            <p:ph type="ftr" sz="quarter" idx="16"/>
          </p:nvPr>
        </p:nvSpPr>
        <p:spPr>
          <a:xfrm>
            <a:off x="457200" y="6492875"/>
            <a:ext cx="7854778" cy="284163"/>
          </a:xfr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2" name="Figure" descr="Photo of Chaz Bono in a suit and ti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623057" y="1108075"/>
            <a:ext cx="3763448" cy="5256213"/>
          </a:xfrm>
        </p:spPr>
      </p:pic>
      <p:sp>
        <p:nvSpPr>
          <p:cNvPr id="10243" name="Figure Legend"/>
          <p:cNvSpPr>
            <a:spLocks noGrp="1"/>
          </p:cNvSpPr>
          <p:nvPr>
            <p:ph type="body" sz="quarter" idx="14"/>
          </p:nvPr>
        </p:nvSpPr>
        <p:spPr>
          <a:xfrm>
            <a:off x="457200" y="1108075"/>
            <a:ext cx="3913188" cy="5256213"/>
          </a:xfrm>
        </p:spPr>
        <p:txBody>
          <a:bodyPr/>
          <a:lstStyle/>
          <a:p>
            <a:r>
              <a:rPr lang="en-US" sz="1600" dirty="0" err="1">
                <a:solidFill>
                  <a:schemeClr val="tx1"/>
                </a:solidFill>
              </a:rPr>
              <a:t>Chaz</a:t>
            </a:r>
            <a:r>
              <a:rPr lang="en-US" sz="1600" dirty="0">
                <a:solidFill>
                  <a:schemeClr val="tx1"/>
                </a:solidFill>
              </a:rPr>
              <a:t> Bono is the transgender son of Cher and Sonny Bono. While he was born female, he considers himself male. Being transgender is not about clothing or hairstyles; it is about self-perception. (Photo courtesy of Greg Hernandez/</a:t>
            </a:r>
            <a:r>
              <a:rPr lang="en-US" sz="1600" dirty="0" err="1">
                <a:solidFill>
                  <a:schemeClr val="tx1"/>
                </a:solidFill>
              </a:rPr>
              <a:t>flickr</a:t>
            </a:r>
            <a:r>
              <a:rPr lang="en-US" sz="1600" dirty="0">
                <a:solidFill>
                  <a:schemeClr val="tx1"/>
                </a:solidFill>
              </a:rPr>
              <a:t>)</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12.5</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28B01A99-4920-45D0-AB11-81DDED46D725}"/>
              </a:ext>
            </a:extLst>
          </p:cNvPr>
          <p:cNvSpPr>
            <a:spLocks noGrp="1"/>
          </p:cNvSpPr>
          <p:nvPr>
            <p:ph type="ftr" sz="quarter" idx="16"/>
          </p:nvPr>
        </p:nvSpPr>
        <p:spPr>
          <a:xfrm>
            <a:off x="457200" y="6492875"/>
            <a:ext cx="7854778" cy="284163"/>
          </a:xfr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Traditional images of U.S. gender roles reinforce the idea that women should be subordinate to men. (Photo courtesy of Sport Suburban/</a:t>
            </a:r>
            <a:r>
              <a:rPr lang="en-US" sz="1600" dirty="0" err="1">
                <a:solidFill>
                  <a:schemeClr val="tx1"/>
                </a:solidFill>
              </a:rPr>
              <a:t>flickr</a:t>
            </a:r>
            <a:r>
              <a:rPr lang="en-US" sz="1600" dirty="0">
                <a:solidFill>
                  <a:schemeClr val="tx1"/>
                </a:solidFill>
              </a:rPr>
              <a:t>)</a:t>
            </a:r>
          </a:p>
        </p:txBody>
      </p:sp>
      <p:pic>
        <p:nvPicPr>
          <p:cNvPr id="2" name="Figure" descr="Woman in 1950s or 1960s dress putting coffee on buffet in a formally set family dining roo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236853"/>
            <a:ext cx="4032250" cy="499865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12.6</a:t>
            </a:r>
          </a:p>
        </p:txBody>
      </p:sp>
    </p:spTree>
    <p:extLst>
      <p:ext uri="{BB962C8B-B14F-4D97-AF65-F5344CB8AC3E}">
        <p14:creationId xmlns:p14="http://schemas.microsoft.com/office/powerpoint/2010/main" val="212911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2F39103-0A94-44DB-98EF-37FE89EB5F8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Although our society may have a stereotype that associates motorcycles with men, female bikers demonstrate that a woman’s place extends far beyond the kitchen in the modern United States. (Photo courtesy of Robert Couse-Baker/</a:t>
            </a:r>
            <a:r>
              <a:rPr lang="en-US" sz="1600" dirty="0" err="1"/>
              <a:t>flickr</a:t>
            </a:r>
            <a:r>
              <a:rPr lang="en-US" sz="1600" dirty="0"/>
              <a:t>)</a:t>
            </a:r>
          </a:p>
        </p:txBody>
      </p:sp>
      <p:pic>
        <p:nvPicPr>
          <p:cNvPr id="2" name="Figure" descr="A woman riding a pink motorcycle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99717" y="1122363"/>
            <a:ext cx="437787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12.7</a:t>
            </a:r>
          </a:p>
        </p:txBody>
      </p:sp>
    </p:spTree>
    <p:extLst>
      <p:ext uri="{BB962C8B-B14F-4D97-AF65-F5344CB8AC3E}">
        <p14:creationId xmlns:p14="http://schemas.microsoft.com/office/powerpoint/2010/main" val="188200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424DEBC-39CA-4B4E-9B1D-BC780EE58FA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some cultures, women do all of the household chores with no help from men, as doing housework is a sign of weakness, considered by society as a feminine trait. (Photo courtesy of Evil Erin/</a:t>
            </a:r>
            <a:r>
              <a:rPr lang="en-US" sz="1600" dirty="0" err="1"/>
              <a:t>flickr</a:t>
            </a:r>
            <a:r>
              <a:rPr lang="en-US" sz="1600" dirty="0"/>
              <a:t>)</a:t>
            </a:r>
          </a:p>
        </p:txBody>
      </p:sp>
      <p:pic>
        <p:nvPicPr>
          <p:cNvPr id="2" name="Figure" descr="A woman is shown kneeling on bathroom floor scrubbing toile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937318" y="1122363"/>
            <a:ext cx="510267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12.8</a:t>
            </a:r>
          </a:p>
        </p:txBody>
      </p:sp>
    </p:spTree>
    <p:extLst>
      <p:ext uri="{BB962C8B-B14F-4D97-AF65-F5344CB8AC3E}">
        <p14:creationId xmlns:p14="http://schemas.microsoft.com/office/powerpoint/2010/main" val="1584178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842</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INTRODUCTION TO SOCIOLOGY 2E</vt:lpstr>
      <vt:lpstr>Figure 12.1</vt:lpstr>
      <vt:lpstr>Figure 12.2</vt:lpstr>
      <vt:lpstr>Figure 12.3</vt:lpstr>
      <vt:lpstr>Figure 12.4</vt:lpstr>
      <vt:lpstr>Figure 12.5</vt:lpstr>
      <vt:lpstr>Figure 12.6</vt:lpstr>
      <vt:lpstr>Figure 12.7</vt:lpstr>
      <vt:lpstr>Figure 12.8</vt:lpstr>
      <vt:lpstr>Figure 12.9</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12 - Gender, Sex and Sexuality</dc:title>
  <dc:creator>Spuddy McSpare</dc:creator>
  <cp:lastModifiedBy>Conversion_12</cp:lastModifiedBy>
  <cp:revision>55</cp:revision>
  <dcterms:created xsi:type="dcterms:W3CDTF">2012-06-04T02:13:36Z</dcterms:created>
  <dcterms:modified xsi:type="dcterms:W3CDTF">2017-09-05T12:24:54Z</dcterms:modified>
</cp:coreProperties>
</file>