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3"/>
  </p:notesMasterIdLst>
  <p:handoutMasterIdLst>
    <p:handoutMasterId r:id="rId14"/>
  </p:handoutMasterIdLst>
  <p:sldIdLst>
    <p:sldId id="256" r:id="rId2"/>
    <p:sldId id="277" r:id="rId3"/>
    <p:sldId id="279" r:id="rId4"/>
    <p:sldId id="280" r:id="rId5"/>
    <p:sldId id="273" r:id="rId6"/>
    <p:sldId id="281" r:id="rId7"/>
    <p:sldId id="282" r:id="rId8"/>
    <p:sldId id="283" r:id="rId9"/>
    <p:sldId id="284" r:id="rId10"/>
    <p:sldId id="285" r:id="rId11"/>
    <p:sldId id="278"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5300" autoAdjust="0"/>
  </p:normalViewPr>
  <p:slideViewPr>
    <p:cSldViewPr snapToGrid="0" snapToObjects="1">
      <p:cViewPr varScale="1">
        <p:scale>
          <a:sx n="88" d="100"/>
          <a:sy n="88" d="100"/>
        </p:scale>
        <p:origin x="-8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9/6/2017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B9FF2-F335-4FBA-93E2-5BAE5E31BD17}" type="datetimeFigureOut">
              <a:rPr lang="en-US" smtClean="0"/>
              <a:t>9/6/2017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1DA36-1AE5-43B5-BEA1-D3419CBFA535}" type="slidenum">
              <a:rPr lang="en-US" smtClean="0"/>
              <a:t>‹#›</a:t>
            </a:fld>
            <a:endParaRPr lang="en-US"/>
          </a:p>
        </p:txBody>
      </p:sp>
    </p:spTree>
    <p:extLst>
      <p:ext uri="{BB962C8B-B14F-4D97-AF65-F5344CB8AC3E}">
        <p14:creationId xmlns:p14="http://schemas.microsoft.com/office/powerpoint/2010/main" val="67580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171EC221-42D6-43CF-9CB0-08A91976C09D}" type="datetime4">
              <a:rPr lang="en-US" smtClean="0"/>
              <a:t>September 6, 2017</a:t>
            </a:fld>
            <a:endParaRPr lang="en-US"/>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
        <p:nvSpPr>
          <p:cNvPr id="8" name="Footer Placeholder 4">
            <a:extLst>
              <a:ext uri="{FF2B5EF4-FFF2-40B4-BE49-F238E27FC236}">
                <a16:creationId xmlns:a16="http://schemas.microsoft.com/office/drawing/2014/main" xmlns="" id="{5B9A6633-85DB-4501-9114-EEEBB01BB211}"/>
              </a:ext>
            </a:extLst>
          </p:cNvPr>
          <p:cNvSpPr>
            <a:spLocks noGrp="1"/>
          </p:cNvSpPr>
          <p:nvPr>
            <p:ph type="ftr" sz="quarter" idx="3"/>
          </p:nvPr>
        </p:nvSpPr>
        <p:spPr>
          <a:xfrm>
            <a:off x="457200" y="6492875"/>
            <a:ext cx="7708900"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2D769090-0381-423F-8D36-EC69FB5ABACB}" type="datetime4">
              <a:rPr lang="en-US" smtClean="0"/>
              <a:t>September 6, 2017</a:t>
            </a:fld>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
        <p:nvSpPr>
          <p:cNvPr id="11" name="Footer Placeholder 4">
            <a:extLst>
              <a:ext uri="{FF2B5EF4-FFF2-40B4-BE49-F238E27FC236}">
                <a16:creationId xmlns:a16="http://schemas.microsoft.com/office/drawing/2014/main" xmlns="" id="{E464C878-5443-4BF1-A65C-6105C387DEC5}"/>
              </a:ext>
            </a:extLst>
          </p:cNvPr>
          <p:cNvSpPr>
            <a:spLocks noGrp="1"/>
          </p:cNvSpPr>
          <p:nvPr>
            <p:ph type="ftr" sz="quarter" idx="3"/>
          </p:nvPr>
        </p:nvSpPr>
        <p:spPr>
          <a:xfrm>
            <a:off x="457200" y="6492875"/>
            <a:ext cx="7708900"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826E4A1B-B550-4262-B4E6-2E01BDA08A02}" type="datetime4">
              <a:rPr lang="en-US" smtClean="0"/>
              <a:t>September 6, 2017</a:t>
            </a:fld>
            <a:endParaRPr lang="en-US"/>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
        <p:nvSpPr>
          <p:cNvPr id="8" name="Footer Placeholder 4">
            <a:extLst>
              <a:ext uri="{FF2B5EF4-FFF2-40B4-BE49-F238E27FC236}">
                <a16:creationId xmlns:a16="http://schemas.microsoft.com/office/drawing/2014/main" xmlns="" id="{23A55B60-CE40-4E41-A3D8-8A7E33AB4E2D}"/>
              </a:ext>
            </a:extLst>
          </p:cNvPr>
          <p:cNvSpPr>
            <a:spLocks noGrp="1"/>
          </p:cNvSpPr>
          <p:nvPr>
            <p:ph type="ftr" sz="quarter" idx="3"/>
          </p:nvPr>
        </p:nvSpPr>
        <p:spPr>
          <a:xfrm>
            <a:off x="457200" y="6492875"/>
            <a:ext cx="7708900"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06657E3F-C813-427C-99BC-C10D21A3C992}" type="datetime4">
              <a:rPr lang="en-US" smtClean="0"/>
              <a:t>September 6, 2017</a:t>
            </a:fld>
            <a:endParaRPr lang="en-US" dirty="0"/>
          </a:p>
        </p:txBody>
      </p:sp>
      <p:sp>
        <p:nvSpPr>
          <p:cNvPr id="6" name="Footer Placeholder 4">
            <a:extLst>
              <a:ext uri="{FF2B5EF4-FFF2-40B4-BE49-F238E27FC236}">
                <a16:creationId xmlns:a16="http://schemas.microsoft.com/office/drawing/2014/main" xmlns="" id="{535DEBA8-AA15-44AC-84E7-1F26D36CD23B}"/>
              </a:ext>
            </a:extLst>
          </p:cNvPr>
          <p:cNvSpPr>
            <a:spLocks noGrp="1"/>
          </p:cNvSpPr>
          <p:nvPr>
            <p:ph type="ftr" sz="quarter" idx="3"/>
          </p:nvPr>
        </p:nvSpPr>
        <p:spPr>
          <a:xfrm>
            <a:off x="457200" y="6492875"/>
            <a:ext cx="7708900"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FAC4C104-5971-47E7-BB66-C6063A591853}" type="datetime4">
              <a:rPr lang="en-US" smtClean="0"/>
              <a:t>September 6, 2017</a:t>
            </a:fld>
            <a:endParaRPr lang="en-US" dirty="0"/>
          </a:p>
        </p:txBody>
      </p:sp>
      <p:sp>
        <p:nvSpPr>
          <p:cNvPr id="5" name="Footer Placeholder 4"/>
          <p:cNvSpPr>
            <a:spLocks noGrp="1"/>
          </p:cNvSpPr>
          <p:nvPr>
            <p:ph type="ftr" sz="quarter" idx="3"/>
          </p:nvPr>
        </p:nvSpPr>
        <p:spPr>
          <a:xfrm>
            <a:off x="457200" y="6492875"/>
            <a:ext cx="7708900"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6893"/>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21 SOCIAL MOVEMENTS AND SOCIAL CHANGE</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456FDB5E-7181-4D9B-950F-2284851EC053}"/>
              </a:ext>
            </a:extLst>
          </p:cNvPr>
          <p:cNvSpPr>
            <a:spLocks noGrp="1"/>
          </p:cNvSpPr>
          <p:nvPr>
            <p:ph type="title" idx="4294967295"/>
          </p:nvPr>
        </p:nvSpPr>
        <p:spPr>
          <a:xfrm>
            <a:off x="0" y="702489"/>
            <a:ext cx="9144000" cy="735012"/>
          </a:xfrm>
        </p:spPr>
        <p:txBody>
          <a:bodyPr>
            <a:normAutofit/>
          </a:bodyPr>
          <a:lstStyle/>
          <a:p>
            <a:pPr algn="ctr"/>
            <a:r>
              <a:rPr lang="en-US" sz="3600" dirty="0"/>
              <a:t>INTRODUCTION TO SOCIOLOGY 2E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2E21AF2-6FB4-4226-9E33-8EE845735F1F}"/>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Multiple social movement organizations concerned about the same issue form a social movement industry. A society’s many social movement industries comprise its social movement sector. With so many options, to whom will you give your time and money?</a:t>
            </a:r>
          </a:p>
        </p:txBody>
      </p:sp>
      <p:pic>
        <p:nvPicPr>
          <p:cNvPr id="2" name="Figure" descr="Pictured is a flow chart showing the tiers of the Social Movement Sector. At the top of the chart is the social movement sector. Below that box is the social movement industries. Three boxes come from that one; and, they are the animal right industry, the marriage rights industry, and the food movement industry. One box comes from the animal rights industry box; and, it is social movement organization. Two boxes come from the social movement organization box; and, they are People for the Ethical Treatment of Animals (PETA) and Animal Liberation Front (ALF). One box comes from the marriage rights industry; and, it is social movement organizations. Two more boxes come from the social movement organizations box; and, they are the Human Rights Campaign, and the National Organization for Marriage. One box come from the food movement industry box; and, it is social movement organizations. Two more boxes come from the social movement organizations box; and, they are the Slow Food Movement, and the Locavore Movemen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765677" y="1122363"/>
            <a:ext cx="5445958"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21.9</a:t>
            </a:r>
          </a:p>
        </p:txBody>
      </p:sp>
    </p:spTree>
    <p:extLst>
      <p:ext uri="{BB962C8B-B14F-4D97-AF65-F5344CB8AC3E}">
        <p14:creationId xmlns:p14="http://schemas.microsoft.com/office/powerpoint/2010/main" val="375294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8C8E63F-5628-4F21-A230-54A659F74CDA}"/>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2" name="Figure" descr="Figure (c) shows people waving a U.S. flag and a rainbow fla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204138" y="4588262"/>
            <a:ext cx="2741832" cy="1828800"/>
          </a:xfrm>
        </p:spPr>
      </p:pic>
      <p:pic>
        <p:nvPicPr>
          <p:cNvPr id="9" name="Figure" descr="Figure (b) shows a large group of marchers for civil righ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175747" y="2329675"/>
            <a:ext cx="2753442" cy="2194560"/>
          </a:xfrm>
          <a:prstGeom prst="rect">
            <a:avLst/>
          </a:prstGeom>
          <a:noFill/>
          <a:ln w="9525">
            <a:noFill/>
            <a:miter lim="800000"/>
            <a:headEnd/>
            <a:tailEnd/>
          </a:ln>
        </p:spPr>
      </p:pic>
      <p:pic>
        <p:nvPicPr>
          <p:cNvPr id="10" name="Figure" descr="Figure (a) shows women’s suffrage march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216692" y="1018393"/>
            <a:ext cx="2689410" cy="1280160"/>
          </a:xfrm>
          <a:prstGeom prst="rect">
            <a:avLst/>
          </a:prstGeom>
          <a:noFill/>
          <a:ln w="9525">
            <a:noFill/>
            <a:miter lim="800000"/>
            <a:headEnd/>
            <a:tailEnd/>
          </a:ln>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chemeClr val="tx1"/>
                </a:solidFill>
              </a:rPr>
              <a:t>Extension occurs when social movements have sympathetic causes. Women’s rights, racial equality, and LGBT advocacy are all human rights issues. (Photos (a) and (b) courtesy of Wikimedia Commons; Photo (c) courtesy of Charlie Nguyen/</a:t>
            </a:r>
            <a:r>
              <a:rPr lang="en-US" sz="1600" dirty="0" err="1">
                <a:solidFill>
                  <a:schemeClr val="tx1"/>
                </a:solidFill>
              </a:rPr>
              <a:t>flickr</a:t>
            </a:r>
            <a:r>
              <a:rPr lang="en-US" sz="1600" dirty="0">
                <a:solidFill>
                  <a:schemeClr val="tx1"/>
                </a:solidFill>
              </a:rPr>
              <a:t>)</a:t>
            </a: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21.10</a:t>
            </a:r>
          </a:p>
        </p:txBody>
      </p:sp>
      <p:pic>
        <p:nvPicPr>
          <p:cNvPr id="8" name="OpenStaxLogo" descr="openstax colleg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854EEF70-8D17-4375-9C22-5090C61E0488}"/>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many ways, this mask, which perhaps became infamous due to its use by the "</a:t>
            </a:r>
            <a:r>
              <a:rPr lang="en-US" sz="1600" dirty="0" err="1"/>
              <a:t>hacktivist</a:t>
            </a:r>
            <a:r>
              <a:rPr lang="en-US" sz="1600" dirty="0"/>
              <a:t>" group Anonymous, has come to stand for revolution and social change around the world. (Photo courtesy of Coco </a:t>
            </a:r>
            <a:r>
              <a:rPr lang="en-US" sz="1600" dirty="0" err="1"/>
              <a:t>Curranski</a:t>
            </a:r>
            <a:r>
              <a:rPr lang="en-US" sz="1600" dirty="0"/>
              <a:t>/</a:t>
            </a:r>
            <a:r>
              <a:rPr lang="en-US" sz="1600" dirty="0" err="1"/>
              <a:t>flickr</a:t>
            </a:r>
            <a:r>
              <a:rPr lang="en-US" sz="1600" dirty="0"/>
              <a:t>)</a:t>
            </a:r>
          </a:p>
        </p:txBody>
      </p:sp>
      <p:pic>
        <p:nvPicPr>
          <p:cNvPr id="4" name="Figure" descr="Photo of a man with a mask turned backwards around his hea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66" r="-20366"/>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BDB228F5-E5D4-44D8-BB66-8C6D693513D1}"/>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Is this a good time had by all? Some flash mobs may function as political protests, while others are for fun. This flash mob pillow fight’s purpose was to entertain. (Photo courtesy of Mattwi1S0n:/</a:t>
            </a:r>
            <a:r>
              <a:rPr lang="en-US" sz="1600" dirty="0" err="1"/>
              <a:t>flickr</a:t>
            </a:r>
            <a:r>
              <a:rPr lang="en-US" sz="1600" dirty="0"/>
              <a:t>)</a:t>
            </a:r>
          </a:p>
        </p:txBody>
      </p:sp>
      <p:pic>
        <p:nvPicPr>
          <p:cNvPr id="3" name="Figure" descr="People having a pillow fight outdoors are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21.2</a:t>
            </a:r>
          </a:p>
        </p:txBody>
      </p:sp>
    </p:spTree>
    <p:extLst>
      <p:ext uri="{BB962C8B-B14F-4D97-AF65-F5344CB8AC3E}">
        <p14:creationId xmlns:p14="http://schemas.microsoft.com/office/powerpoint/2010/main" val="5414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B891463-4ADC-4C32-B05A-D3CEC340787F}"/>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According to the emergent-norm perspective, Hurricane Katrina victims sought needed supplies for survival, but to outsiders their behavior would normally be seen as looting. (Photo courtesy of </a:t>
            </a:r>
            <a:r>
              <a:rPr lang="en-US" sz="1600" dirty="0" err="1"/>
              <a:t>Infrogmation</a:t>
            </a:r>
            <a:r>
              <a:rPr lang="en-US" sz="1600" dirty="0"/>
              <a:t>/Wikimedia Commons)</a:t>
            </a:r>
          </a:p>
        </p:txBody>
      </p:sp>
      <p:pic>
        <p:nvPicPr>
          <p:cNvPr id="2" name="Figure" descr="A photo of a damaged home from Hurricane Katrina with a sign posted on the fence that reads, Looters Will Be Sh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2155032" y="1126601"/>
            <a:ext cx="4667249" cy="3491961"/>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21.3</a:t>
            </a:r>
          </a:p>
        </p:txBody>
      </p:sp>
    </p:spTree>
    <p:extLst>
      <p:ext uri="{BB962C8B-B14F-4D97-AF65-F5344CB8AC3E}">
        <p14:creationId xmlns:p14="http://schemas.microsoft.com/office/powerpoint/2010/main" val="408127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7F42D08-CBAD-415D-82D4-40DCF12A1099}"/>
              </a:ext>
            </a:extLst>
          </p:cNvPr>
          <p:cNvSpPr>
            <a:spLocks noGrp="1"/>
          </p:cNvSpPr>
          <p:nvPr>
            <p:ph type="ftr" sz="quarter" idx="3"/>
          </p:nvPr>
        </p:nvSpPr>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Agents of social control bring collective behavior to an end. (Photo courtesy of </a:t>
            </a:r>
            <a:r>
              <a:rPr lang="en-US" sz="1600" dirty="0" err="1">
                <a:solidFill>
                  <a:schemeClr val="tx1"/>
                </a:solidFill>
              </a:rPr>
              <a:t>hozinja</a:t>
            </a:r>
            <a:r>
              <a:rPr lang="en-US" sz="1600" dirty="0">
                <a:solidFill>
                  <a:schemeClr val="tx1"/>
                </a:solidFill>
              </a:rPr>
              <a:t>/</a:t>
            </a:r>
            <a:r>
              <a:rPr lang="en-US" sz="1600" dirty="0" err="1">
                <a:solidFill>
                  <a:schemeClr val="tx1"/>
                </a:solidFill>
              </a:rPr>
              <a:t>flickr</a:t>
            </a:r>
            <a:r>
              <a:rPr lang="en-US" sz="1600" dirty="0">
                <a:solidFill>
                  <a:schemeClr val="tx1"/>
                </a:solidFill>
              </a:rPr>
              <a:t>)</a:t>
            </a:r>
          </a:p>
        </p:txBody>
      </p:sp>
      <p:pic>
        <p:nvPicPr>
          <p:cNvPr id="2" name="Figure" descr="A masked officer with a shield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00493" y="1108075"/>
            <a:ext cx="3945663"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BBE966F-686A-4F01-9BAA-D5FF19B8CA03}"/>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Texas Secede! is an organization which would like Texas to secede from the United States. (Photo courtesy of Tim Pearce/</a:t>
            </a:r>
            <a:r>
              <a:rPr lang="en-US" sz="1600" dirty="0" err="1"/>
              <a:t>flickr</a:t>
            </a:r>
            <a:r>
              <a:rPr lang="en-US" sz="1600" dirty="0"/>
              <a:t>)</a:t>
            </a:r>
          </a:p>
        </p:txBody>
      </p:sp>
      <p:pic>
        <p:nvPicPr>
          <p:cNvPr id="2" name="Figure" descr="The Texas state flag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21.5</a:t>
            </a:r>
          </a:p>
        </p:txBody>
      </p:sp>
    </p:spTree>
    <p:extLst>
      <p:ext uri="{BB962C8B-B14F-4D97-AF65-F5344CB8AC3E}">
        <p14:creationId xmlns:p14="http://schemas.microsoft.com/office/powerpoint/2010/main" val="337356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F8D85D1-F3BB-4132-82EE-EA745AAC2EB0}"/>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normAutofit fontScale="92500" lnSpcReduction="20000"/>
          </a:bodyPr>
          <a:lstStyle/>
          <a:p>
            <a:r>
              <a:rPr lang="en-US" sz="1500" dirty="0"/>
              <a:t>At the time of this writing, more than thirty states and the District of Columbia allow marriage for same-sex couples. State constitutional bans are more difficult to overturn than mere state bans because of the higher threshold of votes required to change a constitution. Now that the Supreme Court has stricken a key part of the Defense of Marriage Act, same-sex couples married in states that allow it are now entitled to federal benefits afforded to heterosexual couples (CNN 2014). (Photo courtesy of Jose Antonio </a:t>
            </a:r>
            <a:r>
              <a:rPr lang="en-US" sz="1500" dirty="0" err="1"/>
              <a:t>Navas</a:t>
            </a:r>
            <a:r>
              <a:rPr lang="en-US" sz="1500" dirty="0"/>
              <a:t>/</a:t>
            </a:r>
            <a:r>
              <a:rPr lang="en-US" sz="1500" dirty="0" err="1"/>
              <a:t>flickr</a:t>
            </a:r>
            <a:r>
              <a:rPr lang="en-US" sz="1500" dirty="0"/>
              <a:t>)</a:t>
            </a:r>
          </a:p>
        </p:txBody>
      </p:sp>
      <p:pic>
        <p:nvPicPr>
          <p:cNvPr id="2" name="Figure" descr="A photo of two recently married men who are smiling."/>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298232" y="1122363"/>
            <a:ext cx="43808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21.6</a:t>
            </a:r>
          </a:p>
        </p:txBody>
      </p:sp>
    </p:spTree>
    <p:extLst>
      <p:ext uri="{BB962C8B-B14F-4D97-AF65-F5344CB8AC3E}">
        <p14:creationId xmlns:p14="http://schemas.microsoft.com/office/powerpoint/2010/main" val="302183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0A8A4FA-EBD5-4993-A1EC-2DB08A7F0396}"/>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2008, Obama’s campaign used social media to tweet, like, and friend its way to victory. (Photos courtesy of </a:t>
            </a:r>
            <a:r>
              <a:rPr lang="en-US" sz="1600" dirty="0" err="1"/>
              <a:t>bradleyolin</a:t>
            </a:r>
            <a:r>
              <a:rPr lang="en-US" sz="1600" dirty="0"/>
              <a:t>/</a:t>
            </a:r>
            <a:r>
              <a:rPr lang="en-US" sz="1600" dirty="0" err="1"/>
              <a:t>flickr</a:t>
            </a:r>
            <a:r>
              <a:rPr lang="en-US" sz="1600" dirty="0"/>
              <a:t>)</a:t>
            </a:r>
          </a:p>
        </p:txBody>
      </p:sp>
      <p:pic>
        <p:nvPicPr>
          <p:cNvPr id="2" name="Figure" descr="A man leaning over a laptop, typing is pictured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21.7</a:t>
            </a:r>
          </a:p>
        </p:txBody>
      </p:sp>
    </p:spTree>
    <p:extLst>
      <p:ext uri="{BB962C8B-B14F-4D97-AF65-F5344CB8AC3E}">
        <p14:creationId xmlns:p14="http://schemas.microsoft.com/office/powerpoint/2010/main" val="60616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E7BA122-58CC-476F-8891-9014F24CE1EA}"/>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After a devastating earthquake in 2010, Twitter and the Red Cross raised millions for Haiti relief efforts through phone donations alone. (Photo courtesy of Cambodia4KidsOrg/</a:t>
            </a:r>
            <a:r>
              <a:rPr lang="en-US" sz="1600" dirty="0" err="1"/>
              <a:t>flickr</a:t>
            </a:r>
            <a:r>
              <a:rPr lang="en-US" sz="1600" dirty="0"/>
              <a:t>)</a:t>
            </a:r>
          </a:p>
        </p:txBody>
      </p:sp>
      <p:pic>
        <p:nvPicPr>
          <p:cNvPr id="2" name="Figure" descr="A screenshot of the Twitter page for #Haiti donations is shown here. The tweet reads: Donation Update: Over $21 Million in $10 donations raised for the people of #Haiti through the @RedCross Text HAITI to 90999 campaig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729759" y="1122363"/>
            <a:ext cx="5517794"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21.8</a:t>
            </a:r>
          </a:p>
        </p:txBody>
      </p:sp>
    </p:spTree>
    <p:extLst>
      <p:ext uri="{BB962C8B-B14F-4D97-AF65-F5344CB8AC3E}">
        <p14:creationId xmlns:p14="http://schemas.microsoft.com/office/powerpoint/2010/main" val="1242508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413</TotalTime>
  <Words>1002</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Essential</vt:lpstr>
      <vt:lpstr>INTRODUCTION TO SOCIOLOGY 2E</vt:lpstr>
      <vt:lpstr>Figure 21.1</vt:lpstr>
      <vt:lpstr>Figure 21.2</vt:lpstr>
      <vt:lpstr>Figure 21.3</vt:lpstr>
      <vt:lpstr>Figure 21.4</vt:lpstr>
      <vt:lpstr>Figure 21.5</vt:lpstr>
      <vt:lpstr>Figure 21.6</vt:lpstr>
      <vt:lpstr>Figure 21.7</vt:lpstr>
      <vt:lpstr>Figure 21.8</vt:lpstr>
      <vt:lpstr>Figure 21.9</vt:lpstr>
      <vt:lpstr>Figure 21.10</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20 - Social Movements and Social Change</dc:title>
  <dc:creator>Spuddy McSpare</dc:creator>
  <cp:lastModifiedBy>Jelle</cp:lastModifiedBy>
  <cp:revision>70</cp:revision>
  <dcterms:created xsi:type="dcterms:W3CDTF">2012-06-04T02:13:36Z</dcterms:created>
  <dcterms:modified xsi:type="dcterms:W3CDTF">2017-09-06T05:27:35Z</dcterms:modified>
</cp:coreProperties>
</file>