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2"/>
  </p:notesMasterIdLst>
  <p:handoutMasterIdLst>
    <p:handoutMasterId r:id="rId13"/>
  </p:handoutMasterIdLst>
  <p:sldIdLst>
    <p:sldId id="256" r:id="rId2"/>
    <p:sldId id="277" r:id="rId3"/>
    <p:sldId id="279" r:id="rId4"/>
    <p:sldId id="280" r:id="rId5"/>
    <p:sldId id="273" r:id="rId6"/>
    <p:sldId id="281" r:id="rId7"/>
    <p:sldId id="285" r:id="rId8"/>
    <p:sldId id="282" r:id="rId9"/>
    <p:sldId id="283" r:id="rId10"/>
    <p:sldId id="28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6122" autoAdjust="0"/>
  </p:normalViewPr>
  <p:slideViewPr>
    <p:cSldViewPr snapToGrid="0" snapToObjects="1">
      <p:cViewPr varScale="1">
        <p:scale>
          <a:sx n="109" d="100"/>
          <a:sy n="109" d="100"/>
        </p:scale>
        <p:origin x="-1074" y="-90"/>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DE9A9-E10C-4D26-B0C9-44A3306EEBD7}"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C5769-D1D5-4BB3-BBD7-0C841AE90743}" type="slidenum">
              <a:rPr lang="en-US" smtClean="0"/>
              <a:t>‹#›</a:t>
            </a:fld>
            <a:endParaRPr lang="en-US"/>
          </a:p>
        </p:txBody>
      </p:sp>
    </p:spTree>
    <p:extLst>
      <p:ext uri="{BB962C8B-B14F-4D97-AF65-F5344CB8AC3E}">
        <p14:creationId xmlns:p14="http://schemas.microsoft.com/office/powerpoint/2010/main" val="402982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D40D3179-AC5B-4C86-A0F1-C8B26693CDE3}"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636BA116-32CE-4B55-9B83-0BE16DD03214}"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08ABA6BF-2599-43C8-8E60-29255A1D71FB}"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5014026C-E9EB-49CF-B0AF-5F18EA30CE0D}"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8B7A1717-6CAD-46F7-A16B-46B8D506B39A}" type="datetime4">
              <a:rPr lang="en-US" smtClean="0"/>
              <a:t>September 5, 2017</a:t>
            </a:fld>
            <a:endParaRPr lang="en-US" dirty="0"/>
          </a:p>
        </p:txBody>
      </p:sp>
      <p:sp>
        <p:nvSpPr>
          <p:cNvPr id="5" name="Footer Placeholder 4"/>
          <p:cNvSpPr>
            <a:spLocks noGrp="1"/>
          </p:cNvSpPr>
          <p:nvPr>
            <p:ph type="ftr" sz="quarter" idx="3"/>
          </p:nvPr>
        </p:nvSpPr>
        <p:spPr>
          <a:xfrm>
            <a:off x="457199" y="6492875"/>
            <a:ext cx="7821827"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penStaxLogo" descr="Sociolog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Figure"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795953"/>
            <a:ext cx="1226434" cy="833592"/>
          </a:xfrm>
          <a:prstGeom prst="rect">
            <a:avLst/>
          </a:prstGeom>
        </p:spPr>
      </p:pic>
      <p:sp>
        <p:nvSpPr>
          <p:cNvPr id="5" name="Chapter Title"/>
          <p:cNvSpPr txBox="1">
            <a:spLocks/>
          </p:cNvSpPr>
          <p:nvPr/>
        </p:nvSpPr>
        <p:spPr>
          <a:xfrm>
            <a:off x="0" y="1613939"/>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5  SOCIALIZATION</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44AF3CD5-FB25-412C-A7B5-1CC23C5F2151}"/>
              </a:ext>
            </a:extLst>
          </p:cNvPr>
          <p:cNvSpPr>
            <a:spLocks noGrp="1"/>
          </p:cNvSpPr>
          <p:nvPr>
            <p:ph type="title" idx="4294967295"/>
          </p:nvPr>
        </p:nvSpPr>
        <p:spPr>
          <a:xfrm>
            <a:off x="0" y="689598"/>
            <a:ext cx="9144000" cy="735012"/>
          </a:xfrm>
        </p:spPr>
        <p:txBody>
          <a:bodyPr>
            <a:normAutofit/>
          </a:bodyPr>
          <a:lstStyle/>
          <a:p>
            <a:pPr algn="ctr"/>
            <a:r>
              <a:rPr lang="en-US" sz="3600" dirty="0"/>
              <a:t>INTRODUCTION TO SOCIOLOGY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99327EF-4DEC-4FBD-BD3D-04A0AB24CBA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basic training, members of the Air Force are taught to walk, move, and look like each other. (Photo courtesy of Staff Sergeant Desiree N. Palacios, U.S. Air Force/Wikimedia Commons)</a:t>
            </a:r>
          </a:p>
        </p:txBody>
      </p:sp>
      <p:pic>
        <p:nvPicPr>
          <p:cNvPr id="2" name="Figure" descr="About a dozen female members of the U.S. Air Force are shown marching in formatio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5.9</a:t>
            </a:r>
          </a:p>
        </p:txBody>
      </p:sp>
    </p:spTree>
    <p:extLst>
      <p:ext uri="{BB962C8B-B14F-4D97-AF65-F5344CB8AC3E}">
        <p14:creationId xmlns:p14="http://schemas.microsoft.com/office/powerpoint/2010/main" val="172332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09A4F5D4-3B8D-4891-8215-93A5EFC99136}"/>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Socialization is the way we learn the norms and beliefs of our society. From our earliest family and play experiences, we are made aware of societal values and expectations. (Photo courtesy of </a:t>
            </a:r>
            <a:r>
              <a:rPr lang="en-US" sz="1600" dirty="0" err="1"/>
              <a:t>woodleywonderworks</a:t>
            </a:r>
            <a:r>
              <a:rPr lang="en-US" sz="1600" dirty="0"/>
              <a:t>/</a:t>
            </a:r>
            <a:r>
              <a:rPr lang="en-US" sz="1600" dirty="0" err="1"/>
              <a:t>flickr</a:t>
            </a:r>
            <a:r>
              <a:rPr lang="en-US" sz="1600" dirty="0"/>
              <a:t>)</a:t>
            </a:r>
          </a:p>
        </p:txBody>
      </p:sp>
      <p:pic>
        <p:nvPicPr>
          <p:cNvPr id="4" name="Figure" descr="A photo young girls dressed in soccer uniforms forming a tunnel with their hands for which other girls run through as a post-game ritu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825" r="-49825"/>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9120076-3707-481E-8783-CB914406014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Baby rhesus monkeys, like humans, need to be raised with social contact for healthy development. (Photo courtesy of Paul </a:t>
            </a:r>
            <a:r>
              <a:rPr lang="en-US" sz="1600" dirty="0" err="1"/>
              <a:t>Asman</a:t>
            </a:r>
            <a:r>
              <a:rPr lang="en-US" sz="1600" dirty="0"/>
              <a:t> and Jill </a:t>
            </a:r>
            <a:r>
              <a:rPr lang="en-US" sz="1600" dirty="0" err="1"/>
              <a:t>Lenoble</a:t>
            </a:r>
            <a:r>
              <a:rPr lang="en-US" sz="1600" dirty="0"/>
              <a:t>/</a:t>
            </a:r>
            <a:r>
              <a:rPr lang="en-US" sz="1600" dirty="0" err="1"/>
              <a:t>flickr</a:t>
            </a:r>
            <a:r>
              <a:rPr lang="en-US" sz="1600" dirty="0"/>
              <a:t>)</a:t>
            </a:r>
          </a:p>
        </p:txBody>
      </p:sp>
      <p:pic>
        <p:nvPicPr>
          <p:cNvPr id="2" name="Figure" descr="A family group of rhesus monkeys, two adults and several juveniles, are shown sitting and grooming each other on rocky 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5.2</a:t>
            </a:r>
          </a:p>
        </p:txBody>
      </p:sp>
    </p:spTree>
    <p:extLst>
      <p:ext uri="{BB962C8B-B14F-4D97-AF65-F5344CB8AC3E}">
        <p14:creationId xmlns:p14="http://schemas.microsoft.com/office/powerpoint/2010/main" val="147398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A0ED184-A140-4C39-90F6-0D79F76EE20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Socialization teaches us our society’s expectations for dining out. The manners and customs of different cultures (When can you use your hands to eat? How should you compliment the cook? Who is the “head” of the table?) are learned through socialization. (Photo courtesy of </a:t>
            </a:r>
            <a:r>
              <a:rPr lang="en-US" sz="1600" dirty="0" err="1"/>
              <a:t>Niyam</a:t>
            </a:r>
            <a:r>
              <a:rPr lang="en-US" sz="1600" dirty="0"/>
              <a:t> </a:t>
            </a:r>
            <a:r>
              <a:rPr lang="en-US" sz="1600" dirty="0" err="1"/>
              <a:t>Bhushan</a:t>
            </a:r>
            <a:r>
              <a:rPr lang="en-US" sz="1600" dirty="0"/>
              <a:t>/</a:t>
            </a:r>
            <a:r>
              <a:rPr lang="en-US" sz="1600" dirty="0" err="1"/>
              <a:t>flickr</a:t>
            </a:r>
            <a:r>
              <a:rPr lang="en-US" sz="1600" dirty="0"/>
              <a:t>)</a:t>
            </a:r>
          </a:p>
        </p:txBody>
      </p:sp>
      <p:pic>
        <p:nvPicPr>
          <p:cNvPr id="2" name="Figure" descr="A man and a woman are shown talking at a table in a café."/>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72485" y="1122363"/>
            <a:ext cx="52323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5.3</a:t>
            </a:r>
          </a:p>
        </p:txBody>
      </p:sp>
    </p:spTree>
    <p:extLst>
      <p:ext uri="{BB962C8B-B14F-4D97-AF65-F5344CB8AC3E}">
        <p14:creationId xmlns:p14="http://schemas.microsoft.com/office/powerpoint/2010/main" val="426594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E9D2A969-0DC2-481D-83A0-6522D5962645}"/>
              </a:ext>
            </a:extLst>
          </p:cNvPr>
          <p:cNvSpPr>
            <a:spLocks noGrp="1"/>
          </p:cNvSpPr>
          <p:nvPr>
            <p:ph type="ftr" sz="quarter" idx="16"/>
          </p:nvPr>
        </p:nvSpPr>
        <p:spPr>
          <a:xfrm>
            <a:off x="457199" y="6492875"/>
            <a:ext cx="7821827"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rgbClr val="000000"/>
                </a:solidFill>
              </a:rPr>
              <a:t>Identical twins may look alike, but their differences can give us clues to the effects of socialization. (Photo courtesy of D. Flam/</a:t>
            </a:r>
            <a:r>
              <a:rPr lang="en-US" sz="1600" dirty="0" err="1">
                <a:solidFill>
                  <a:srgbClr val="000000"/>
                </a:solidFill>
              </a:rPr>
              <a:t>flickr</a:t>
            </a:r>
            <a:r>
              <a:rPr lang="en-US" sz="1600" dirty="0">
                <a:solidFill>
                  <a:srgbClr val="000000"/>
                </a:solidFill>
              </a:rPr>
              <a:t>)</a:t>
            </a:r>
          </a:p>
        </p:txBody>
      </p:sp>
      <p:pic>
        <p:nvPicPr>
          <p:cNvPr id="2" name="Figure" descr="A portrait of twins wearing traditional hunting gear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2030" y="1108075"/>
            <a:ext cx="3882589"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BC8D003-8E89-446F-B796-FD39AFF7488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socialized roles of dads (and moms) vary by society. (Photo courtesy of Nate </a:t>
            </a:r>
            <a:r>
              <a:rPr lang="en-US" sz="1600" dirty="0" err="1"/>
              <a:t>Grigg</a:t>
            </a:r>
            <a:r>
              <a:rPr lang="en-US" sz="1600" dirty="0"/>
              <a:t>/</a:t>
            </a:r>
            <a:r>
              <a:rPr lang="en-US" sz="1600" dirty="0" err="1"/>
              <a:t>flickr</a:t>
            </a:r>
            <a:r>
              <a:rPr lang="en-US" sz="1600" dirty="0"/>
              <a:t>)</a:t>
            </a:r>
          </a:p>
        </p:txBody>
      </p:sp>
      <p:pic>
        <p:nvPicPr>
          <p:cNvPr id="2" name="Figure" descr="A man and a baby."/>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56749" y="1122363"/>
            <a:ext cx="526381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5.5</a:t>
            </a:r>
          </a:p>
        </p:txBody>
      </p:sp>
    </p:spTree>
    <p:extLst>
      <p:ext uri="{BB962C8B-B14F-4D97-AF65-F5344CB8AC3E}">
        <p14:creationId xmlns:p14="http://schemas.microsoft.com/office/powerpoint/2010/main" val="217092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3A05F480-1550-41A3-9249-4FC3B477557B}"/>
              </a:ext>
            </a:extLst>
          </p:cNvPr>
          <p:cNvSpPr>
            <a:spLocks noGrp="1"/>
          </p:cNvSpPr>
          <p:nvPr>
            <p:ph type="ftr" sz="quarter" idx="16"/>
          </p:nvPr>
        </p:nvSpPr>
        <p:spPr>
          <a:xfrm>
            <a:off x="457199" y="6492875"/>
            <a:ext cx="7821827"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pic>
        <p:nvPicPr>
          <p:cNvPr id="3" name="Figure" descr="A female teacher is shown sitting in a chair and reading a picture book to a group of children sitting in front of her on the floo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026034" y="1108075"/>
            <a:ext cx="2957495"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These kindergarteners aren’t just learning to read and write, they are being socialized to norms like keeping their hands to themselves, standing in line, and reciting the Pledge of Allegiance. (Photo courtesy of Bonner Springs Library/ </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5.6</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130427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6BCFBAC7-05DC-4EF9-BB6A-87026AAA04B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Some people are concerned about the way girls today are socialized into a “princess culture.” (Photo courtesy of </a:t>
            </a:r>
            <a:r>
              <a:rPr lang="en-US" sz="1600" dirty="0" err="1"/>
              <a:t>Jørgen</a:t>
            </a:r>
            <a:r>
              <a:rPr lang="en-US" sz="1600" dirty="0"/>
              <a:t> </a:t>
            </a:r>
            <a:r>
              <a:rPr lang="en-US" sz="1600" dirty="0" err="1"/>
              <a:t>Håland</a:t>
            </a:r>
            <a:r>
              <a:rPr lang="en-US" sz="1600" dirty="0"/>
              <a:t>/</a:t>
            </a:r>
            <a:r>
              <a:rPr lang="en-US" sz="1600" dirty="0" err="1"/>
              <a:t>flickr</a:t>
            </a:r>
            <a:r>
              <a:rPr lang="en-US" sz="1600" dirty="0"/>
              <a:t>)</a:t>
            </a:r>
          </a:p>
        </p:txBody>
      </p:sp>
      <p:pic>
        <p:nvPicPr>
          <p:cNvPr id="4" name="Figure" descr="Photo of the cover of Disney's The Little Mermaid movi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6378" r="-86378"/>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5.7</a:t>
            </a:r>
          </a:p>
        </p:txBody>
      </p:sp>
    </p:spTree>
    <p:extLst>
      <p:ext uri="{BB962C8B-B14F-4D97-AF65-F5344CB8AC3E}">
        <p14:creationId xmlns:p14="http://schemas.microsoft.com/office/powerpoint/2010/main" val="154391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5604532-BA17-4729-A987-39B4EAF4B0D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500" dirty="0"/>
              <a:t>Age transition points require socialization into new roles that can vary widely between societies. Young adults in America are encouraged to enter college or the workforce right away, students in England and India can take a year off like British Princes William and Harry did, while young men in Singapore and Switzerland must serve time in the military. (Photo courtesy of Charles McCain/</a:t>
            </a:r>
            <a:r>
              <a:rPr lang="en-US" sz="1500" dirty="0" err="1"/>
              <a:t>flickr</a:t>
            </a:r>
            <a:r>
              <a:rPr lang="en-US" sz="1500" dirty="0"/>
              <a:t>)</a:t>
            </a:r>
          </a:p>
        </p:txBody>
      </p:sp>
      <p:pic>
        <p:nvPicPr>
          <p:cNvPr id="2" name="Figure" descr="Princes William and Harry of the United Kingdom are shown talking while applauding and wearing brightly colored polo shirt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12768" y="1122363"/>
            <a:ext cx="3551776" cy="3500437"/>
          </a:xfrm>
        </p:spPr>
      </p:pic>
      <p:pic>
        <p:nvPicPr>
          <p:cNvPr id="7"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5.8</a:t>
            </a:r>
          </a:p>
        </p:txBody>
      </p:sp>
    </p:spTree>
    <p:extLst>
      <p:ext uri="{BB962C8B-B14F-4D97-AF65-F5344CB8AC3E}">
        <p14:creationId xmlns:p14="http://schemas.microsoft.com/office/powerpoint/2010/main" val="2140218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886</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INTRODUCTION TO SOCIOLOGY 2E</vt:lpstr>
      <vt:lpstr>Figure 5.1</vt:lpstr>
      <vt:lpstr>Figure 5.2</vt:lpstr>
      <vt:lpstr>Figure 5.3</vt:lpstr>
      <vt:lpstr>Figure 5.4</vt:lpstr>
      <vt:lpstr>Figure 5.5</vt:lpstr>
      <vt:lpstr>Figure 5.6</vt:lpstr>
      <vt:lpstr>Figure 5.7</vt:lpstr>
      <vt:lpstr>Figure 5.8</vt:lpstr>
      <vt:lpstr>Figure 5.9</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5 - Socialization</dc:title>
  <dc:creator>Spuddy McSpare</dc:creator>
  <cp:lastModifiedBy>Conversion_12</cp:lastModifiedBy>
  <cp:revision>46</cp:revision>
  <dcterms:created xsi:type="dcterms:W3CDTF">2012-06-04T02:13:36Z</dcterms:created>
  <dcterms:modified xsi:type="dcterms:W3CDTF">2017-09-05T11:15:50Z</dcterms:modified>
</cp:coreProperties>
</file>