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47"/>
  </p:notesMasterIdLst>
  <p:handoutMasterIdLst>
    <p:handoutMasterId r:id="rId48"/>
  </p:handoutMasterIdLst>
  <p:sldIdLst>
    <p:sldId id="256" r:id="rId2"/>
    <p:sldId id="280" r:id="rId3"/>
    <p:sldId id="288" r:id="rId4"/>
    <p:sldId id="287" r:id="rId5"/>
    <p:sldId id="282" r:id="rId6"/>
    <p:sldId id="283" r:id="rId7"/>
    <p:sldId id="286" r:id="rId8"/>
    <p:sldId id="285" r:id="rId9"/>
    <p:sldId id="284" r:id="rId10"/>
    <p:sldId id="293" r:id="rId11"/>
    <p:sldId id="292" r:id="rId12"/>
    <p:sldId id="291" r:id="rId13"/>
    <p:sldId id="290" r:id="rId14"/>
    <p:sldId id="289" r:id="rId15"/>
    <p:sldId id="324" r:id="rId16"/>
    <p:sldId id="296" r:id="rId17"/>
    <p:sldId id="297" r:id="rId18"/>
    <p:sldId id="295" r:id="rId19"/>
    <p:sldId id="301" r:id="rId20"/>
    <p:sldId id="300" r:id="rId21"/>
    <p:sldId id="299" r:id="rId22"/>
    <p:sldId id="294" r:id="rId23"/>
    <p:sldId id="305" r:id="rId24"/>
    <p:sldId id="304" r:id="rId25"/>
    <p:sldId id="303" r:id="rId26"/>
    <p:sldId id="302" r:id="rId27"/>
    <p:sldId id="277" r:id="rId28"/>
    <p:sldId id="307" r:id="rId29"/>
    <p:sldId id="306" r:id="rId30"/>
    <p:sldId id="312" r:id="rId31"/>
    <p:sldId id="311" r:id="rId32"/>
    <p:sldId id="310" r:id="rId33"/>
    <p:sldId id="309" r:id="rId34"/>
    <p:sldId id="308" r:id="rId35"/>
    <p:sldId id="313" r:id="rId36"/>
    <p:sldId id="314" r:id="rId37"/>
    <p:sldId id="316" r:id="rId38"/>
    <p:sldId id="315" r:id="rId39"/>
    <p:sldId id="317" r:id="rId40"/>
    <p:sldId id="318" r:id="rId41"/>
    <p:sldId id="321" r:id="rId42"/>
    <p:sldId id="320" r:id="rId43"/>
    <p:sldId id="319" r:id="rId44"/>
    <p:sldId id="323" r:id="rId45"/>
    <p:sldId id="322"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50" autoAdjust="0"/>
    <p:restoredTop sz="94603" autoAdjust="0"/>
  </p:normalViewPr>
  <p:slideViewPr>
    <p:cSldViewPr snapToGrid="0" snapToObjects="1">
      <p:cViewPr varScale="1">
        <p:scale>
          <a:sx n="84" d="100"/>
          <a:sy n="84" d="100"/>
        </p:scale>
        <p:origin x="930" y="96"/>
      </p:cViewPr>
      <p:guideLst>
        <p:guide orient="horz" pos="2160"/>
        <p:guide pos="2880"/>
      </p:guideLst>
    </p:cSldViewPr>
  </p:slideViewPr>
  <p:outlineViewPr>
    <p:cViewPr>
      <p:scale>
        <a:sx n="33" d="100"/>
        <a:sy n="33" d="100"/>
      </p:scale>
      <p:origin x="0" y="-240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08/31/17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0AB38D-E882-46B5-A44C-EAD200329F8E}" type="datetimeFigureOut">
              <a:rPr lang="en-US" smtClean="0"/>
              <a:t>08/31/17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AA6AD2-59FA-4DC2-9A5B-61ED3F000E5D}" type="slidenum">
              <a:rPr lang="en-US" smtClean="0"/>
              <a:t>‹#›</a:t>
            </a:fld>
            <a:endParaRPr lang="en-US"/>
          </a:p>
        </p:txBody>
      </p:sp>
    </p:spTree>
    <p:extLst>
      <p:ext uri="{BB962C8B-B14F-4D97-AF65-F5344CB8AC3E}">
        <p14:creationId xmlns:p14="http://schemas.microsoft.com/office/powerpoint/2010/main" val="3210641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E9C2CB86-6064-4ABA-8CF9-F994ED34C4C3}" type="datetime4">
              <a:rPr lang="en-US" smtClean="0"/>
              <a:t>August 31, 2017</a:t>
            </a:fld>
            <a:endParaRPr lang="en-US"/>
          </a:p>
        </p:txBody>
      </p:sp>
      <p:sp>
        <p:nvSpPr>
          <p:cNvPr id="6" name="Footer Placeholder 5"/>
          <p:cNvSpPr>
            <a:spLocks noGrp="1"/>
          </p:cNvSpPr>
          <p:nvPr>
            <p:ph type="ftr" sz="quarter" idx="11"/>
          </p:nvPr>
        </p:nvSpPr>
        <p:spPr>
          <a:xfrm>
            <a:off x="457200" y="6492875"/>
            <a:ext cx="7738218"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FBE0A6D-B171-4B8E-824E-271142215E8D}" type="datetime4">
              <a:rPr lang="en-US" smtClean="0"/>
              <a:t>August 31, 2017</a:t>
            </a:fld>
            <a:endParaRPr lang="en-US"/>
          </a:p>
        </p:txBody>
      </p:sp>
      <p:sp>
        <p:nvSpPr>
          <p:cNvPr id="5" name="Footer Placeholder 4"/>
          <p:cNvSpPr>
            <a:spLocks noGrp="1"/>
          </p:cNvSpPr>
          <p:nvPr>
            <p:ph type="ftr" sz="quarter" idx="11"/>
          </p:nvPr>
        </p:nvSpPr>
        <p:spPr>
          <a:xfrm>
            <a:off x="457200" y="6492875"/>
            <a:ext cx="7798037" cy="283845"/>
          </a:xfrm>
        </p:spPr>
        <p:txBody>
          <a:bodyPr/>
          <a:lstStyle>
            <a:lvl1pPr>
              <a:defRPr sz="800"/>
            </a:lvl1p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016AC22-932D-4351-A72D-69F0AFAEE669}" type="datetime4">
              <a:rPr lang="en-US" smtClean="0"/>
              <a:t>August 31, 2017</a:t>
            </a:fld>
            <a:endParaRPr lang="en-US"/>
          </a:p>
        </p:txBody>
      </p:sp>
      <p:sp>
        <p:nvSpPr>
          <p:cNvPr id="6" name="Footer Placeholder 5"/>
          <p:cNvSpPr>
            <a:spLocks noGrp="1"/>
          </p:cNvSpPr>
          <p:nvPr>
            <p:ph type="ftr" sz="quarter" idx="11"/>
          </p:nvPr>
        </p:nvSpPr>
        <p:spPr>
          <a:xfrm>
            <a:off x="457200" y="6492875"/>
            <a:ext cx="7832221" cy="283845"/>
          </a:xfrm>
        </p:spPr>
        <p:txBody>
          <a:bodyPr/>
          <a:lstStyle>
            <a:lvl1pPr>
              <a:defRPr sz="800"/>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9A398DE-2555-4360-BDB0-1F67E0C66746}" type="datetime4">
              <a:rPr lang="en-US" smtClean="0"/>
              <a:t>August 31, 2017</a:t>
            </a:fld>
            <a:endParaRPr lang="en-US" dirty="0"/>
          </a:p>
        </p:txBody>
      </p:sp>
      <p:sp>
        <p:nvSpPr>
          <p:cNvPr id="5" name="Footer Placeholder 4"/>
          <p:cNvSpPr>
            <a:spLocks noGrp="1"/>
          </p:cNvSpPr>
          <p:nvPr>
            <p:ph type="ftr" sz="quarter" idx="11"/>
          </p:nvPr>
        </p:nvSpPr>
        <p:spPr>
          <a:xfrm>
            <a:off x="457200" y="6492875"/>
            <a:ext cx="7695488" cy="283845"/>
          </a:xfrm>
        </p:spPr>
        <p:txBody>
          <a:bodyPr/>
          <a:lstStyle>
            <a:lvl1pPr>
              <a:defRPr sz="800"/>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CC0945B-C8A6-41D7-9A2F-34023B4843F4}" type="datetime4">
              <a:rPr lang="en-US" smtClean="0"/>
              <a:t>August 31, 2017</a:t>
            </a:fld>
            <a:endParaRPr lang="en-US" dirty="0"/>
          </a:p>
        </p:txBody>
      </p:sp>
      <p:sp>
        <p:nvSpPr>
          <p:cNvPr id="5" name="Footer Placeholder 4"/>
          <p:cNvSpPr>
            <a:spLocks noGrp="1"/>
          </p:cNvSpPr>
          <p:nvPr>
            <p:ph type="ftr" sz="quarter" idx="3"/>
          </p:nvPr>
        </p:nvSpPr>
        <p:spPr>
          <a:xfrm>
            <a:off x="457200" y="6492875"/>
            <a:ext cx="7695488" cy="283845"/>
          </a:xfrm>
          <a:prstGeom prst="rect">
            <a:avLst/>
          </a:prstGeom>
        </p:spPr>
        <p:txBody>
          <a:bodyPr vert="horz" lIns="91440" tIns="45720" rIns="91440" bIns="45720" rtlCol="0" anchor="t"/>
          <a:lstStyle>
            <a:lvl1pPr algn="l">
              <a:defRPr sz="800">
                <a:solidFill>
                  <a:schemeClr val="tx1"/>
                </a:solidFill>
              </a:defRPr>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penStaxLogo" descr="openstax college logo"/>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17311" y="5507235"/>
            <a:ext cx="1507110" cy="1077181"/>
          </a:xfrm>
          <a:prstGeom prst="rect">
            <a:avLst/>
          </a:prstGeom>
        </p:spPr>
      </p:pic>
      <p:pic>
        <p:nvPicPr>
          <p:cNvPr id="4" name="Figure" descr="Chemistr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565023"/>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12 </a:t>
            </a:r>
            <a:r>
              <a:rPr lang="en-US" sz="2000" b="1" dirty="0">
                <a:solidFill>
                  <a:srgbClr val="212F62"/>
                </a:solidFill>
                <a:latin typeface="+mn-lt"/>
              </a:rPr>
              <a:t>Kinetics</a:t>
            </a:r>
          </a:p>
          <a:p>
            <a:pPr algn="ctr"/>
            <a:r>
              <a:rPr lang="en-US" sz="1600" cap="none" dirty="0">
                <a:solidFill>
                  <a:schemeClr val="tx1"/>
                </a:solidFill>
                <a:latin typeface="+mn-lt"/>
              </a:rPr>
              <a:t>PowerPoint Image Slideshow</a:t>
            </a:r>
          </a:p>
        </p:txBody>
      </p:sp>
      <p:sp>
        <p:nvSpPr>
          <p:cNvPr id="6" name="Title">
            <a:extLst>
              <a:ext uri="{FF2B5EF4-FFF2-40B4-BE49-F238E27FC236}">
                <a16:creationId xmlns:a16="http://schemas.microsoft.com/office/drawing/2014/main" xmlns="" id="{92239131-06CD-4F69-97BC-2C22DBF31188}"/>
              </a:ext>
            </a:extLst>
          </p:cNvPr>
          <p:cNvSpPr>
            <a:spLocks noGrp="1"/>
          </p:cNvSpPr>
          <p:nvPr>
            <p:ph type="title" idx="4294967295"/>
          </p:nvPr>
        </p:nvSpPr>
        <p:spPr>
          <a:xfrm>
            <a:off x="0" y="-85724"/>
            <a:ext cx="9144000" cy="1524318"/>
          </a:xfrm>
        </p:spPr>
        <p:txBody>
          <a:bodyPr>
            <a:normAutofit/>
          </a:bodyPr>
          <a:lstStyle/>
          <a:p>
            <a:pPr algn="ctr"/>
            <a:r>
              <a:rPr lang="en-US" sz="3700" dirty="0" smtClean="0"/>
              <a:t>CHEMISTRY</a:t>
            </a:r>
            <a:endParaRPr lang="en-US" sz="3700" dirty="0"/>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06EF16B3-C70C-48A4-A014-B58E507557D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Over the past several years, the atmospheric ozone concentration over Antarctica has decreased during the winter. This map shows the decreased concentration as a purple area. (credit: modification of work by NASA)</a:t>
            </a:r>
          </a:p>
        </p:txBody>
      </p:sp>
      <p:pic>
        <p:nvPicPr>
          <p:cNvPr id="2" name="Figure" descr="A view of Earth’s southern hemisphere is shown. A nearly circular region of approximately half the diameter of the image is shown in shades of purple, with Antarctica appearing in a slightly lighter color than the surrounding ocean areas. Immediately outside this region is a narrow bright blue zone followed by a bright green zone. In the top half of the figure, the purple region extends slightly outward from the circle and the blue zone extends more outward to the right of the center as compared to the lower half of the image. In the upper half of the image, the majority of the space outside the purple region is shaded green, with a few small strips of interspersed blue regions. The lower half however shows the majority of the space outside the central purple zone in yellow, orange, and red. The red zones appear in the lower central and left regions outside the purple zone. To the lower right of this image is a color scale that is labeled “Total Ozone (Dobsone units).” This scale begins at 0 and increases by 100’s up to 700. At the left end of the scale, the value 0 shows a very deep purple color, 100 is indigo, 200 is blue, 300 is green, 400 is a yellow-orange, 500 is red, 600 is pink, and 700 is whit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7781" r="-6778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12.9</a:t>
            </a:r>
          </a:p>
        </p:txBody>
      </p:sp>
    </p:spTree>
    <p:extLst>
      <p:ext uri="{BB962C8B-B14F-4D97-AF65-F5344CB8AC3E}">
        <p14:creationId xmlns:p14="http://schemas.microsoft.com/office/powerpoint/2010/main" val="89369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B0DAC551-0B5C-41CF-A5AB-0C1DEFD7550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linear relationship between the </a:t>
            </a:r>
            <a:r>
              <a:rPr lang="en-US" sz="1600" dirty="0" err="1"/>
              <a:t>ln</a:t>
            </a:r>
            <a:r>
              <a:rPr lang="en-US" sz="1600" dirty="0"/>
              <a:t>[H</a:t>
            </a:r>
            <a:r>
              <a:rPr lang="en-US" sz="1600" baseline="-25000" dirty="0"/>
              <a:t>2</a:t>
            </a:r>
            <a:r>
              <a:rPr lang="en-US" sz="1600" dirty="0"/>
              <a:t>O</a:t>
            </a:r>
            <a:r>
              <a:rPr lang="en-US" sz="1600" baseline="-25000" dirty="0"/>
              <a:t>2</a:t>
            </a:r>
            <a:r>
              <a:rPr lang="en-US" sz="1600" dirty="0"/>
              <a:t>] and time shows that the decomposition of hydrogen peroxide is a first-order reaction.</a:t>
            </a:r>
          </a:p>
        </p:txBody>
      </p:sp>
      <p:pic>
        <p:nvPicPr>
          <p:cNvPr id="2" name="Figure" descr="A graph is shown with the label “Time ( h )” on the x-axis and “l n [ H subscript 2 O subscript 2 ]” on the y-axis. The x-axis shows markings at 6, 12, 18, and 24 hours. The vertical axis shows markings at negative 3, negative 2, negative 1, and 0. A decreasing linear trend line is drawn through five points represented at the coordinates (0, 0), (6, negative 0.693), (12, negative 1.386), (18, negative 2.079), and (24, negative 2.772)."/>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222" r="-3222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12.10</a:t>
            </a:r>
          </a:p>
        </p:txBody>
      </p:sp>
    </p:spTree>
    <p:extLst>
      <p:ext uri="{BB962C8B-B14F-4D97-AF65-F5344CB8AC3E}">
        <p14:creationId xmlns:p14="http://schemas.microsoft.com/office/powerpoint/2010/main" val="3521356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9FBAE0ED-70C4-4060-9CB6-6CE12826BB0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graph, labeled above as “l n [ A ] vs. Time” is shown. The x-axis is labeled, “Time ( s )” and the y-axis is labeled, “l n [ A ].” The x-axis shows markings at 5, 10, 15, 20, and 25 hours. The y-axis shows markings at negative 3, negative 2, negative 1, and 0. A slight curve is drawn connecting five points at coordinates of approximately (4, negative 1.5), (8, negative 2), (12, negative 2.2), (16, negative 2.4), and (20, negative 2.6)."/>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6806" r="-1680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b="1" dirty="0"/>
              <a:t>Example 12.7</a:t>
            </a:r>
            <a:endParaRPr lang="en-US" dirty="0"/>
          </a:p>
        </p:txBody>
      </p:sp>
    </p:spTree>
    <p:extLst>
      <p:ext uri="{BB962C8B-B14F-4D97-AF65-F5344CB8AC3E}">
        <p14:creationId xmlns:p14="http://schemas.microsoft.com/office/powerpoint/2010/main" val="808734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058C76F0-1CD4-49F4-AA06-3AC140ED832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These two graphs show first- and second-order plots for the dimerization of C</a:t>
            </a:r>
            <a:r>
              <a:rPr lang="en-US" sz="1600" baseline="-25000" dirty="0"/>
              <a:t>4</a:t>
            </a:r>
            <a:r>
              <a:rPr lang="en-US" sz="1600" dirty="0"/>
              <a:t>H</a:t>
            </a:r>
            <a:r>
              <a:rPr lang="en-US" sz="1600" baseline="-25000" dirty="0"/>
              <a:t>6</a:t>
            </a:r>
            <a:r>
              <a:rPr lang="en-US" sz="1600" dirty="0"/>
              <a:t>. Since the first-order plot (left) is not linear, we know that the reaction is not first order. The linear trend in the second-order plot (right) indicates that the reaction follows second-order kinetics.</a:t>
            </a:r>
          </a:p>
        </p:txBody>
      </p:sp>
      <p:pic>
        <p:nvPicPr>
          <p:cNvPr id="2" name="Figure" descr="Two graphs are shown, each with the label “Time ( s )” on the x-axis. The graph on the left is labeled, “l n [ C subscript 4 H subscript 6 ],” on the y-axis. The graph on the right is labeled “1 divided by [ C subscript 4 H subscript 6 ],” on the y-axis. The x-axes for both graphs show markings at 3000 and 6000. The y-axis for the graph on the left shows markings at negative 6, negative 5, and negative 4. A decreasing slightly concave up curve is drawn through five points at coordinates that are (0, negative 4.605), (1600, negative 5.289), (3200, negative 5.692), (4800, negative 5.978), and (6200, negative 6.175). The y-axis for the graph on the right shows markings at 100, 300, and 500. An approximately linear increasing curve is drawn through five points at coordinates that are (0, 100), (1600, 198), (3200, 296), and (4800, 395), and (6200, 481)."/>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612" b="-961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12.11</a:t>
            </a:r>
          </a:p>
        </p:txBody>
      </p:sp>
    </p:spTree>
    <p:extLst>
      <p:ext uri="{BB962C8B-B14F-4D97-AF65-F5344CB8AC3E}">
        <p14:creationId xmlns:p14="http://schemas.microsoft.com/office/powerpoint/2010/main" val="2474122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5CA257AC-CA1D-4460-9CA2-EFCD24D60BAC}"/>
              </a:ext>
            </a:extLst>
          </p:cNvPr>
          <p:cNvSpPr>
            <a:spLocks noGrp="1"/>
          </p:cNvSpPr>
          <p:nvPr>
            <p:ph type="ftr" sz="quarter" idx="11"/>
          </p:nvPr>
        </p:nvSpPr>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graph, with the title “1 divided by [ A ] vs. Time” is shown, with the label, “Time ( s ),” on the x-axis. The label “1 divided by [ A ]” appears left of the y-axis. The x-axis shows markings beginning at zero and continuing at intervals of 10 up to and including 40. The y-axis on the left shows markings beginning at 0 and increasing by intervals of 1 up to and including 5. A line with an increasing trend is drawn through six points at approximately (4, 1), (10, 1.5), (15, 2.2), (20, 2.8), (26, 3.4), and (36, 4.4)."/>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615" r="-2761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b="1" dirty="0"/>
              <a:t>Example 12.9</a:t>
            </a:r>
            <a:endParaRPr lang="en-US" dirty="0"/>
          </a:p>
        </p:txBody>
      </p:sp>
    </p:spTree>
    <p:extLst>
      <p:ext uri="{BB962C8B-B14F-4D97-AF65-F5344CB8AC3E}">
        <p14:creationId xmlns:p14="http://schemas.microsoft.com/office/powerpoint/2010/main" val="1452152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xmlns="" id="{8F897D34-C3D3-4D47-A73C-7FD30CE68F4F}"/>
              </a:ext>
            </a:extLst>
          </p:cNvPr>
          <p:cNvSpPr>
            <a:spLocks noGrp="1"/>
          </p:cNvSpPr>
          <p:nvPr>
            <p:ph type="ftr" sz="quarter" idx="11"/>
          </p:nvPr>
        </p:nvSpPr>
        <p:spPr>
          <a:xfrm>
            <a:off x="457200" y="6492875"/>
            <a:ext cx="7798037" cy="283845"/>
          </a:xfrm>
        </p:spPr>
        <p:txBody>
          <a:bodyPr/>
          <a:lstStyle/>
          <a:p>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p:txBody>
      </p:sp>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The decomposition of NH</a:t>
            </a:r>
            <a:r>
              <a:rPr lang="en-US" sz="1600" baseline="-25000" dirty="0">
                <a:solidFill>
                  <a:srgbClr val="000000"/>
                </a:solidFill>
              </a:rPr>
              <a:t>3</a:t>
            </a:r>
            <a:r>
              <a:rPr lang="en-US" sz="1600" dirty="0">
                <a:solidFill>
                  <a:srgbClr val="000000"/>
                </a:solidFill>
              </a:rPr>
              <a:t> on a tungsten (W) surface is a zero-order reaction, whereas on a quartz (SiO</a:t>
            </a:r>
            <a:r>
              <a:rPr lang="en-US" sz="1600" baseline="-25000" dirty="0">
                <a:solidFill>
                  <a:srgbClr val="000000"/>
                </a:solidFill>
              </a:rPr>
              <a:t>2</a:t>
            </a:r>
            <a:r>
              <a:rPr lang="en-US" sz="1600" dirty="0">
                <a:solidFill>
                  <a:srgbClr val="000000"/>
                </a:solidFill>
              </a:rPr>
              <a:t>) surface, the reaction is first order.</a:t>
            </a:r>
          </a:p>
        </p:txBody>
      </p:sp>
      <p:pic>
        <p:nvPicPr>
          <p:cNvPr id="2" name="Figure" descr="A graph is shown with the label, “Time ( s ),” on the x-axis and, “[ N H subscript 3 ] M,” on the y-axis. The x-axis shows a single value of 1000 marked near the right end of the axis. The vertical axis shows markings at 1.0 times 10 superscript negative 3, 2.0 times 10 superscript negative 3, and 3.0 times 10 superscript negative 3. A decreasing linear trend line is drawn through six points at the approximate coordinates: (0, 2.8 times 10 superscript negative 3), (200, 2.6 times 10 superscript negative 3), (400, 2.3 times 10 superscript negative 3), (600, 2.0 times 10 superscript negative 3), (800, 1.8 times 10 superscript negative 3), and (1000, 1.6 times 10 superscript negative 3). This line is labeled “Decomposition on W.” A decreasing slightly concave up curve is similarly drawn through eight points at the approximate coordinates: (0, 2.8 times 10 superscript negative 3), (100, 2.5 times 10 superscript negative 3), (200, 2.1 times 10 superscript negative 3), (300, 1.9 times 10 superscript negative 3), (400, 1.6 times 10 superscript negative 3), (500, 1.4 times 10 superscript negative 3), and (750, 1.1 times 10 superscript negative 3), ending at about (1000, 0.7 times 10 superscript negative 3). This curve is labeled “Decomposition on S i O subscript 2.”"/>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4515" b="-14515"/>
          <a:stretch>
            <a:fillRect/>
          </a:stretch>
        </p:blipFill>
        <p:spPr>
          <a:xfrm>
            <a:off x="457200" y="1108075"/>
            <a:ext cx="4032250" cy="5256213"/>
          </a:xfrm>
        </p:spPr>
      </p:pic>
      <p:pic>
        <p:nvPicPr>
          <p:cNvPr id="11"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normAutofit/>
          </a:bodyPr>
          <a:lstStyle/>
          <a:p>
            <a:r>
              <a:rPr lang="en-US" dirty="0"/>
              <a:t>Figure 12.12</a:t>
            </a:r>
            <a:endParaRPr lang="en-US" sz="2400" dirty="0">
              <a:solidFill>
                <a:srgbClr val="6CB255"/>
              </a:solidFill>
            </a:endParaRPr>
          </a:p>
        </p:txBody>
      </p:sp>
    </p:spTree>
    <p:extLst>
      <p:ext uri="{BB962C8B-B14F-4D97-AF65-F5344CB8AC3E}">
        <p14:creationId xmlns:p14="http://schemas.microsoft.com/office/powerpoint/2010/main" val="1349651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5F553DA-12C6-494B-95F1-963A8E09C2E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decomposition of H</a:t>
            </a:r>
            <a:r>
              <a:rPr lang="en-US" sz="1600" baseline="-25000" dirty="0"/>
              <a:t>2</a:t>
            </a:r>
            <a:r>
              <a:rPr lang="en-US" sz="1600" dirty="0"/>
              <a:t>O</a:t>
            </a:r>
            <a:r>
              <a:rPr lang="en-US" sz="1600" baseline="-25000" dirty="0"/>
              <a:t>2</a:t>
            </a:r>
            <a:r>
              <a:rPr lang="en-US" sz="1600" dirty="0"/>
              <a:t> (2H</a:t>
            </a:r>
            <a:r>
              <a:rPr lang="en-US" sz="1600" baseline="-25000" dirty="0"/>
              <a:t>2</a:t>
            </a:r>
            <a:r>
              <a:rPr lang="en-US" sz="1600" dirty="0"/>
              <a:t>O</a:t>
            </a:r>
            <a:r>
              <a:rPr lang="en-US" sz="1600" baseline="-25000" dirty="0"/>
              <a:t>2</a:t>
            </a:r>
            <a:r>
              <a:rPr lang="en-US" sz="1600" dirty="0"/>
              <a:t> ⟶ 2H</a:t>
            </a:r>
            <a:r>
              <a:rPr lang="en-US" sz="1600" baseline="-25000" dirty="0"/>
              <a:t>2</a:t>
            </a:r>
            <a:r>
              <a:rPr lang="en-US" sz="1600" dirty="0"/>
              <a:t>O + O</a:t>
            </a:r>
            <a:r>
              <a:rPr lang="en-US" sz="1600" baseline="-25000" dirty="0"/>
              <a:t>2</a:t>
            </a:r>
            <a:r>
              <a:rPr lang="en-US" sz="1600" dirty="0"/>
              <a:t>) at 40 °C is illustrated. The intensity of the color symbolizes the concentration of H</a:t>
            </a:r>
            <a:r>
              <a:rPr lang="en-US" sz="1600" baseline="-25000" dirty="0"/>
              <a:t>2</a:t>
            </a:r>
            <a:r>
              <a:rPr lang="en-US" sz="1600" dirty="0"/>
              <a:t>O</a:t>
            </a:r>
            <a:r>
              <a:rPr lang="en-US" sz="1600" baseline="-25000" dirty="0"/>
              <a:t>2</a:t>
            </a:r>
            <a:r>
              <a:rPr lang="en-US" sz="1600" dirty="0"/>
              <a:t> at the indicated times; H</a:t>
            </a:r>
            <a:r>
              <a:rPr lang="en-US" sz="1600" baseline="-25000" dirty="0"/>
              <a:t>2</a:t>
            </a:r>
            <a:r>
              <a:rPr lang="en-US" sz="1600" dirty="0"/>
              <a:t>O</a:t>
            </a:r>
            <a:r>
              <a:rPr lang="en-US" sz="1600" baseline="-25000" dirty="0"/>
              <a:t>2</a:t>
            </a:r>
            <a:r>
              <a:rPr lang="en-US" sz="1600" dirty="0"/>
              <a:t> is actually colorless.</a:t>
            </a:r>
          </a:p>
        </p:txBody>
      </p:sp>
      <p:pic>
        <p:nvPicPr>
          <p:cNvPr id="2" name="Figure" descr="A diagram of 5 beakers is shown, each approximately half-filled with colored substances. Beneath each beaker are three rows of text. The first beaker contains a bright green substance and is labeled below as, “1.000 M, 0 s, and ( 0 h ).” The second beaker contains a slightly lighter green substance and is labeled below as, “0.500 M, 2.16 times 10 superscript 4 s, and ( 6 h ).” The third beaker contains an even lighter green substance and is labeled below as, “0.250 M, 4.32 times 10 superscript 4 s, and ( 12 h ).” The fourth beaker contains a green tinted substance and is labeled below as, “0.125 M, 6.48 times 10 superscript 4 s, and ( 18 h ).” The fifth beaker contains a colorless substance and is labeled below as, “0.0625 M, 8.64 times 10 superscript 4 s, and ( 24 h ).”"/>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8904" b="-1890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12.13</a:t>
            </a:r>
          </a:p>
        </p:txBody>
      </p:sp>
    </p:spTree>
    <p:extLst>
      <p:ext uri="{BB962C8B-B14F-4D97-AF65-F5344CB8AC3E}">
        <p14:creationId xmlns:p14="http://schemas.microsoft.com/office/powerpoint/2010/main" val="21829450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42EBD40C-D8E8-4EE0-980C-89824CC238A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Illustrated are two collisions that might take place between carbon monoxide and oxygen molecules. The orientation of the colliding molecules partially determines whether a reaction between the two molecules will occur.</a:t>
            </a:r>
          </a:p>
        </p:txBody>
      </p:sp>
      <p:pic>
        <p:nvPicPr>
          <p:cNvPr id="2" name="Figure" descr="A diagram is shown that illustrates two possible collisions between C O and O subscript 2. In the diagram, oxygen atoms are represented as red spheres and carbon atoms are represented as black spheres. The diagram is divided into upper and lower halves by a horizontal dashed line. At the top left, a C O molecule is shown striking an O subscript 2 molecule such that the O atom from the C O molecule is at the point of collision. Surrounding this collision are a mix of molecules of C O, and O subscript 2 of varying sizes. At the top middle region of the figure, two separated O atoms are shown as red spheres with the label, “Oxygen to oxygen,” beneath them. To the upper right, “No reaction” is written. Similarly in the lower left of the diagram, a C O molecule is shown striking an O subscript 2 molecule such that the C atom from the C O molecule is at the point of collision. Surrounding this collision are a mix of molecules of C O, and O subscript 2 of varying sizes. At the lower middle region of the figure, a black sphere and a red spheres are shown with the label, “Carbon to oxygen,” beneath them. To the lower right, “More C O subscript 2 formation” is written and three models of C O subscript 2 composed each of a single central black sphere and two red spheres in a linear arrangement are show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103" r="-510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b="1" dirty="0"/>
              <a:t>Figure 12.14</a:t>
            </a:r>
            <a:endParaRPr lang="en-US" dirty="0"/>
          </a:p>
        </p:txBody>
      </p:sp>
    </p:spTree>
    <p:extLst>
      <p:ext uri="{BB962C8B-B14F-4D97-AF65-F5344CB8AC3E}">
        <p14:creationId xmlns:p14="http://schemas.microsoft.com/office/powerpoint/2010/main" val="2742015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1BD4DBBF-F170-4B49-99C9-9E4E0B0C7B0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85000" lnSpcReduction="20000"/>
          </a:bodyPr>
          <a:lstStyle/>
          <a:p>
            <a:r>
              <a:rPr lang="en-US" sz="1600" dirty="0"/>
              <a:t>Possible transition states (activated complexes) for carbon monoxide reacting with oxygen to form carbon dioxide. Solid lines represent covalent bonds, while dotted lines represent unstable orbital overlaps that may, or may not, become covalent bonds as product is formed. In the first two examples in this figure, the O=O double bond is not impacted; therefore, carbon dioxide cannot form. The third proposed transition state will result in the formation of carbon dioxide if the third “extra” oxygen atom separates from the rest of the molecule.</a:t>
            </a:r>
          </a:p>
        </p:txBody>
      </p:sp>
      <p:pic>
        <p:nvPicPr>
          <p:cNvPr id="2" name="Figure" descr="This figure shows three rows of structures. In the first row, an O atom on the left is connected to a C atom on its right with a double bond indicated by a pair of short parallel line segments. To the right of the C atom are three dots in a horizontal row followed by an O atom double bonded to another O atom on its right. In the second row, an O atom is followed by three dots in a horizontal row, which are followed by a C atom and a second grouping of three dots. To the right is an O atom double bonded to another O atom. In the third row, an O atom on the left is connected to a C atom on its right with a double bond indicated by a pair of short parallel line segments. To the right of the C atom are three dots in a horizontal row followed by an O atom followed by another grouping of three dots to another O atom on its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3448" r="-3344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12.15</a:t>
            </a:r>
          </a:p>
        </p:txBody>
      </p:sp>
    </p:spTree>
    <p:extLst>
      <p:ext uri="{BB962C8B-B14F-4D97-AF65-F5344CB8AC3E}">
        <p14:creationId xmlns:p14="http://schemas.microsoft.com/office/powerpoint/2010/main" val="3615760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8A15791A-F99F-4904-88A2-E539E61EB32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85000" lnSpcReduction="20000"/>
          </a:bodyPr>
          <a:lstStyle/>
          <a:p>
            <a:r>
              <a:rPr lang="en-US" sz="1600" dirty="0"/>
              <a:t>This graph shows the potential energy relationships for the reaction </a:t>
            </a:r>
            <a:r>
              <a:rPr lang="en-US" sz="1600" i="1" dirty="0"/>
              <a:t>A </a:t>
            </a:r>
            <a:r>
              <a:rPr lang="en-US" sz="1600" dirty="0"/>
              <a:t>+ </a:t>
            </a:r>
            <a:r>
              <a:rPr lang="en-US" sz="1600" i="1" dirty="0"/>
              <a:t>B </a:t>
            </a:r>
            <a:r>
              <a:rPr lang="en-US" sz="1600" dirty="0"/>
              <a:t>⟶ </a:t>
            </a:r>
            <a:r>
              <a:rPr lang="en-US" sz="1600" i="1" dirty="0"/>
              <a:t>C </a:t>
            </a:r>
            <a:r>
              <a:rPr lang="en-US" sz="1600" dirty="0"/>
              <a:t>+ </a:t>
            </a:r>
            <a:r>
              <a:rPr lang="en-US" sz="1600" i="1" dirty="0"/>
              <a:t>D</a:t>
            </a:r>
            <a:r>
              <a:rPr lang="en-US" sz="1600" dirty="0"/>
              <a:t>. The dashed portion of the curve represents the energy of the system with a molecule of </a:t>
            </a:r>
            <a:r>
              <a:rPr lang="en-US" sz="1600" i="1" dirty="0"/>
              <a:t>A </a:t>
            </a:r>
            <a:r>
              <a:rPr lang="en-US" sz="1600" dirty="0"/>
              <a:t>and a molecule of </a:t>
            </a:r>
            <a:r>
              <a:rPr lang="en-US" sz="1600" i="1" dirty="0"/>
              <a:t>B </a:t>
            </a:r>
            <a:r>
              <a:rPr lang="en-US" sz="1600" dirty="0"/>
              <a:t>present, and the solid portion the energy of the system with a molecule of </a:t>
            </a:r>
            <a:r>
              <a:rPr lang="en-US" sz="1600" i="1" dirty="0"/>
              <a:t>C </a:t>
            </a:r>
            <a:r>
              <a:rPr lang="en-US" sz="1600" dirty="0"/>
              <a:t>and a molecule of </a:t>
            </a:r>
            <a:r>
              <a:rPr lang="en-US" sz="1600" i="1" dirty="0"/>
              <a:t>D </a:t>
            </a:r>
            <a:r>
              <a:rPr lang="en-US" sz="1600" dirty="0"/>
              <a:t>present. The activation energy for the forward reaction is represented by </a:t>
            </a:r>
            <a:r>
              <a:rPr lang="en-US" sz="1600" i="1" dirty="0"/>
              <a:t>E</a:t>
            </a:r>
            <a:r>
              <a:rPr lang="en-US" sz="1600" baseline="-25000" dirty="0"/>
              <a:t>a</a:t>
            </a:r>
            <a:r>
              <a:rPr lang="en-US" sz="1600" dirty="0"/>
              <a:t>. The activation energy for the reverse reaction is greater than that for the forward reaction by an amount equal to Δ</a:t>
            </a:r>
            <a:r>
              <a:rPr lang="en-US" sz="1600" i="1" dirty="0"/>
              <a:t>H. </a:t>
            </a:r>
            <a:r>
              <a:rPr lang="en-US" sz="1600" dirty="0"/>
              <a:t>The curve’s peak is represented the transition state.</a:t>
            </a:r>
          </a:p>
        </p:txBody>
      </p:sp>
      <p:pic>
        <p:nvPicPr>
          <p:cNvPr id="2" name="Figure" descr="A graph is shown with the label, “Extent of reaction,” bon the x-axis and the label, “Potential energy,” on the y-axis. Above the x-axis, a portion of a dashed curve is labeled “A plus B.” From the right end of this region, the concave down curve continues upward to reach a maximum near the height of the y-axis. The peak of this curve is labeled, “Transition state.” A double sided arrow extends from a dashed horizontal line that originates at the y-axis at a common endpoint with the curve to the peak of the curve. This arrow is labeled “E subscript a.” A second horizontal dashed line segment is drawn from the right end of the black curve left to the vertical axis at a level significantly lower than the initial “A plus B” labeled end of the curve. The end of the curve that is shared with this segment is labeled, “C plus D.” The curve, which was initially dashed, continues as a solid curve from the maximum to its endpoint at the right side of the diagram. A second double sided arrow is shown. This arrow extends between the two dashed horizontal lines and is labeled, “capital delta 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0728" r="-4072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12.16</a:t>
            </a:r>
          </a:p>
        </p:txBody>
      </p:sp>
    </p:spTree>
    <p:extLst>
      <p:ext uri="{BB962C8B-B14F-4D97-AF65-F5344CB8AC3E}">
        <p14:creationId xmlns:p14="http://schemas.microsoft.com/office/powerpoint/2010/main" val="4151532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58ED1E1B-6187-478D-91FC-12D4BC67A66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An agama lizard basks in the sun. As its body warms, the chemical reactions of its metabolism speed up.</a:t>
            </a:r>
          </a:p>
        </p:txBody>
      </p:sp>
      <p:pic>
        <p:nvPicPr>
          <p:cNvPr id="2" name="Figure" descr="A photograph shows the head and part of the body of a lizard on a rock in a well-lit area."/>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161" r="-316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12.1</a:t>
            </a:r>
          </a:p>
        </p:txBody>
      </p:sp>
    </p:spTree>
    <p:extLst>
      <p:ext uri="{BB962C8B-B14F-4D97-AF65-F5344CB8AC3E}">
        <p14:creationId xmlns:p14="http://schemas.microsoft.com/office/powerpoint/2010/main" val="611139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FCB18981-114D-40CF-BE7D-51D93CBC458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As the activation energy of a reaction decreases, the number of molecules with at least this much energy increases, as shown by the shaded areas.</a:t>
            </a:r>
          </a:p>
          <a:p>
            <a:pPr marL="342900" indent="-342900">
              <a:buAutoNum type="alphaLcParenBoth"/>
            </a:pPr>
            <a:r>
              <a:rPr lang="en-US" sz="1600" dirty="0"/>
              <a:t>At a higher temperature, </a:t>
            </a:r>
            <a:r>
              <a:rPr lang="en-US" sz="1600" i="1" dirty="0"/>
              <a:t>T</a:t>
            </a:r>
            <a:r>
              <a:rPr lang="en-US" sz="1600" baseline="-25000" dirty="0"/>
              <a:t>2</a:t>
            </a:r>
            <a:r>
              <a:rPr lang="en-US" sz="1600" dirty="0"/>
              <a:t>, more molecules have kinetic energies greater than </a:t>
            </a:r>
            <a:r>
              <a:rPr lang="en-US" sz="1600" i="1" dirty="0" err="1"/>
              <a:t>E</a:t>
            </a:r>
            <a:r>
              <a:rPr lang="en-US" sz="1600" baseline="-25000" dirty="0" err="1"/>
              <a:t>a</a:t>
            </a:r>
            <a:r>
              <a:rPr lang="en-US" sz="1600" dirty="0"/>
              <a:t>, as shown by the yellow shaded area.</a:t>
            </a:r>
          </a:p>
        </p:txBody>
      </p:sp>
      <p:pic>
        <p:nvPicPr>
          <p:cNvPr id="3" name="Figure" descr="Two graphs are shown each with an x-axis label of “Kinetic energy” and a y-axis label of “Fraction of molecules.” Each contains a positively skewed curve indicated in red that begins at the origin and approaches the x-axis at the right side of the graph. In a, a small area under the far right end of the curve is shaded orange. An arrow points down from above the curve to the left end of this region where the shading begins. This arrow is labeled, “Higher activation energy, E subscript a.” In b, the same red curve appears, and a second curve is drawn in black. It is also positively skewed, but reaches a lower maximum value and takes on a broadened appearance as compared to the curve in red. In this graph, the red curve is labeled, “T subscript 1” and the black curve is labeled, “T subscript 2.” In the open space at the upper right on the graph is the label, “T subscript 1 less than T subscript 2.” As with the first graph, the region under the curves at the far right is shaded orange and a downward arrow labeled “E subscript a” points to the left end of this shaded reg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6282" b="-628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12.17</a:t>
            </a:r>
          </a:p>
        </p:txBody>
      </p:sp>
    </p:spTree>
    <p:extLst>
      <p:ext uri="{BB962C8B-B14F-4D97-AF65-F5344CB8AC3E}">
        <p14:creationId xmlns:p14="http://schemas.microsoft.com/office/powerpoint/2010/main" val="4026589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D5C77CA7-87C0-46FF-A639-2E8B1472D58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This graph shows the linear relationship between </a:t>
            </a:r>
            <a:r>
              <a:rPr lang="en-US" sz="1600" dirty="0" err="1"/>
              <a:t>ln</a:t>
            </a:r>
            <a:r>
              <a:rPr lang="en-US" sz="1600" dirty="0"/>
              <a:t> </a:t>
            </a:r>
            <a:r>
              <a:rPr lang="en-US" sz="1600" i="1" dirty="0"/>
              <a:t>k </a:t>
            </a:r>
            <a:r>
              <a:rPr lang="en-US" sz="1600" dirty="0"/>
              <a:t>and 1/</a:t>
            </a:r>
            <a:r>
              <a:rPr lang="en-US" sz="1600" i="1" dirty="0"/>
              <a:t>T </a:t>
            </a:r>
            <a:r>
              <a:rPr lang="en-US" sz="1600" dirty="0"/>
              <a:t>for the reaction 2HI ⟶ H</a:t>
            </a:r>
            <a:r>
              <a:rPr lang="en-US" sz="1600" baseline="-25000" dirty="0"/>
              <a:t>2</a:t>
            </a:r>
            <a:r>
              <a:rPr lang="en-US" sz="1600" dirty="0"/>
              <a:t> + I</a:t>
            </a:r>
            <a:r>
              <a:rPr lang="en-US" sz="1600" baseline="-25000" dirty="0"/>
              <a:t>2</a:t>
            </a:r>
            <a:r>
              <a:rPr lang="en-US" sz="1600" dirty="0"/>
              <a:t> according to the Arrhenius equation.</a:t>
            </a:r>
          </a:p>
        </p:txBody>
      </p:sp>
      <p:pic>
        <p:nvPicPr>
          <p:cNvPr id="2" name="Figure" descr="A graph is shown with the label “1 divided by T ( K superscript negative 1 )” on the x-axis and “l n k” on the y-axis. The horizontal axis has markings at 1.4 times 10 superscript 3, 1.6 times 10 superscript 3, and 1.8 times 10 superscript 3. The y-axis shows markings at intervals of 2 from negative 14 through negative 2. A decreasing linear trend line is drawn through five points at the coordinates: (1.28 times 10 superscript negative 3, negative 3.231), (1.43 times 10 superscript negative 3, negative 6.759), (1.55 times 10 superscript negative 3, negative 9.362), (1.74 times 10 superscript negative 3, negative 13.617), and (1.80 times 10 superscript negative 3, negative 14.860). A vertical dashed line is drawn from a point just left of the data point nearest the y-axis. Similarly, a horizontal dashed line is draw from a point just above the data point closest to the x-axis. These dashed lines intersect to form a right triangle with a vertical leg label of “capital delta l n k” and a horizontal leg label of “capital delta 1 divided by 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9157" r="-5915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12.18</a:t>
            </a:r>
          </a:p>
        </p:txBody>
      </p:sp>
    </p:spTree>
    <p:extLst>
      <p:ext uri="{BB962C8B-B14F-4D97-AF65-F5344CB8AC3E}">
        <p14:creationId xmlns:p14="http://schemas.microsoft.com/office/powerpoint/2010/main" val="2514735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958E9D6B-D079-40DD-843B-723D41ED358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In this figure, structural formulas are used to illustrate a chemical reaction. On the left, a structural formula for cyclobutane is shown. This structure is composed of 4 C atoms connected with single bonds in a square shape. Each C atom is bonded to two other C atoms in the structure, leaving two bonds for H atoms pointing outward above, below, left, and right. An arrow points right to two identical ethane molecules with a plus symbol between them. Each of these molecules contains two C atoms connected with a double bond oriented vertically between them. The C atom at the top of these molecules has H atoms bonded above to the right and left. Similarly, the lower C atom has two H atoms bonded below to the right and lef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9842" b="-1984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smtClean="0"/>
              <a:t>UNFIGURE</a:t>
            </a:r>
            <a:r>
              <a:rPr lang="en-US" dirty="0" smtClean="0"/>
              <a:t> 12.1</a:t>
            </a:r>
            <a:endParaRPr lang="en-US" dirty="0"/>
          </a:p>
        </p:txBody>
      </p:sp>
    </p:spTree>
    <p:extLst>
      <p:ext uri="{BB962C8B-B14F-4D97-AF65-F5344CB8AC3E}">
        <p14:creationId xmlns:p14="http://schemas.microsoft.com/office/powerpoint/2010/main" val="2046277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92EB9225-7148-4E37-9AA6-D4A8CE28E7F2}"/>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In this figure, structural formulas are used to illustrate a chemical reaction, including an intermediate step. On the left, a structural formula for cyclobutane is shown. This structure is composed of 4 C atoms connected with single bonds in a square shape. Each C atom is bonded to two other C atoms in the structure, leaving two bonds for H atoms pointing outward above, below, left, and right. This structure is labeled, “Cyclohexane.” An arrow points right to a similar structure which has the upper and lower bonds replaced by rows of 4 dots. Similarly, columns of 3 dots appear just inside the line segments indicating the vertically oriented single bonds in the structure. The label “Activated complex” appears beneath this structure. A second arrow points right to two identical ethane molecules with a plus symbol between them. Each of these molecules contains two C atoms connected with a double bond oriented vertically between them. The C atom at the top of these molecules has H atoms bonded above to the right and left. Similarly, the lower C atom has two H atoms bonded below to the right and left. Below these two molecules appears the label “Ethyle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2733" b="-3273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hidden="1"/>
          <p:cNvSpPr>
            <a:spLocks noGrp="1"/>
          </p:cNvSpPr>
          <p:nvPr>
            <p:ph type="title"/>
          </p:nvPr>
        </p:nvSpPr>
        <p:spPr/>
        <p:txBody>
          <a:bodyPr/>
          <a:lstStyle/>
          <a:p>
            <a:r>
              <a:rPr lang="en-US" dirty="0" err="1"/>
              <a:t>UNFIGURE</a:t>
            </a:r>
            <a:r>
              <a:rPr lang="en-US" dirty="0"/>
              <a:t> </a:t>
            </a:r>
            <a:r>
              <a:rPr lang="en-US" dirty="0" smtClean="0"/>
              <a:t>12.2</a:t>
            </a:r>
            <a:endParaRPr lang="en-US" dirty="0"/>
          </a:p>
        </p:txBody>
      </p:sp>
    </p:spTree>
    <p:extLst>
      <p:ext uri="{BB962C8B-B14F-4D97-AF65-F5344CB8AC3E}">
        <p14:creationId xmlns:p14="http://schemas.microsoft.com/office/powerpoint/2010/main" val="6436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78B2E45-1BE6-44F0-9207-1F258FA0FC6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probable mechanism for the dissociation of two HI molecules to produce one molecule of H</a:t>
            </a:r>
            <a:r>
              <a:rPr lang="en-US" sz="1600" baseline="-25000" dirty="0"/>
              <a:t>2</a:t>
            </a:r>
            <a:r>
              <a:rPr lang="en-US" sz="1600" dirty="0"/>
              <a:t> and one molecule of I</a:t>
            </a:r>
            <a:r>
              <a:rPr lang="en-US" sz="1600" baseline="-25000" dirty="0"/>
              <a:t>2</a:t>
            </a:r>
            <a:r>
              <a:rPr lang="en-US" sz="1600" dirty="0"/>
              <a:t>.</a:t>
            </a:r>
          </a:p>
        </p:txBody>
      </p:sp>
      <p:pic>
        <p:nvPicPr>
          <p:cNvPr id="2" name="Figure" descr="This figure provides an illustration of a reaction between two H I molecules using space filling models. H atoms are shown as white spheres, and I atoms are shown as purple spheres. On the left, two H I molecules are shownwith a small white sphere bonded to a much larger purple sphere. The label, “Two H I molecules,” appears below. An arrow points right to a similar structure in which the two molecules appear pushed together, so that the purple spheres of the two molecules are touching. Below appears the label, “Transition state.” Following another arrow, two white spheres are shown vertically oriented and bonded together with the label, “H subscript 2” above. The H subscript 2 molecule is followed by a plus sign and two purple spheres bonded together with the label, “I subscript 2” above. Below these structures is the label, “Hydrogen iodide molecules decompose to produce hydrogen H subscript 2 and iodine I subscript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059" b="-2059"/>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12.19</a:t>
            </a:r>
          </a:p>
        </p:txBody>
      </p:sp>
    </p:spTree>
    <p:extLst>
      <p:ext uri="{BB962C8B-B14F-4D97-AF65-F5344CB8AC3E}">
        <p14:creationId xmlns:p14="http://schemas.microsoft.com/office/powerpoint/2010/main" val="2379746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4F4D28ED-D863-413F-8542-DA12E9205D4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 cattle chute is a nonchemical example of a rate-determining step. Cattle can only be moved from one holding pen to another as quickly as one animal can make its way through the chute. (credit: Loren Kerns)</a:t>
            </a:r>
          </a:p>
        </p:txBody>
      </p:sp>
      <p:pic>
        <p:nvPicPr>
          <p:cNvPr id="2" name="Figure" descr="A photo is shown of cattle passing through a narrow chute into a holding pen. A person directs them through the gate with a long white and red po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261" r="-2726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12.20</a:t>
            </a:r>
          </a:p>
        </p:txBody>
      </p:sp>
    </p:spTree>
    <p:extLst>
      <p:ext uri="{BB962C8B-B14F-4D97-AF65-F5344CB8AC3E}">
        <p14:creationId xmlns:p14="http://schemas.microsoft.com/office/powerpoint/2010/main" val="190465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1767094-8101-4E1B-B69F-F8840311E13A}"/>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This graph compares the reaction coordinates for catalyzed and </a:t>
            </a:r>
            <a:r>
              <a:rPr lang="en-US" sz="1600" dirty="0" err="1"/>
              <a:t>uncatalyzed</a:t>
            </a:r>
            <a:r>
              <a:rPr lang="en-US" sz="1600" dirty="0"/>
              <a:t> alkene hydrogenation.</a:t>
            </a:r>
          </a:p>
        </p:txBody>
      </p:sp>
      <p:pic>
        <p:nvPicPr>
          <p:cNvPr id="2" name="Figure" descr="A graph is shown with the label, “Reaction coordinate,” on the x-axis and the label,“Energy,” on the y-axis. Approximately half-way up the y-axis, a short portion of a black concave down curve which has a horizontal line extended from it across the graph. The left end of this line is labeled “H subscript 2 C equals C H subscript 2 plus H subscript 2.” The black concave down curve extends upward to reach a maximum near the height of the y-axis. The peak of this curve is labeled, “Transition state.” A double sided arrow extends from the horizontal line to the peak of the curve. This arrow is labeled, “Activation energy of Uncatalyzed reation.” From the peak, the curve continues downward to a second horizontally flattened region well below the origin of the curve near the x-axis. This flattened region is shaded in blue and is labeled “H subscript 3 C dash C H subscript 3.” A double sided arrow is drawn from the lowers part of this curve at the far right of the graph to the line extending across the graph above it. This arrow is labeled, “capital delta H less than 0 : exothermic.” A second curve is drawn with the same flattened regions at the start and end of the curve. The height of this curve is about two-thirds the height of the first curve. A double sided arrow is drawn from the horizontal line that originates at the left side of the graph to the peak of this second curve. This arrow is labeled, “Activation energy of catalyzed reac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9334" r="-5933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12.21</a:t>
            </a:r>
          </a:p>
        </p:txBody>
      </p:sp>
    </p:spTree>
    <p:extLst>
      <p:ext uri="{BB962C8B-B14F-4D97-AF65-F5344CB8AC3E}">
        <p14:creationId xmlns:p14="http://schemas.microsoft.com/office/powerpoint/2010/main" val="3792002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B41F969E-4D8A-420F-9C7A-9CBC50C245E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a:t>This potential energy diagram shows the effect of a catalyst on the activation energy. The catalyst provides a different reaction path with a lower activation energy. As shown, the catalyzed pathway involves a two-step mechanism (note the presence of two transition states) and an intermediate species (represented by the valley between the two transitions states).</a:t>
            </a:r>
          </a:p>
        </p:txBody>
      </p:sp>
      <p:pic>
        <p:nvPicPr>
          <p:cNvPr id="2" name="Figure" descr="A graph is shown with the label, “Extent of reaction,” appearing in a right pointing arrow below the x-axis and the label, “Energy,” in an upward pointing arrow just left of the y-axis. Approximately one-fifth of the way up the y-axis, a very short, somewhat flattened portion of both a red and a blue curve are shown. This region is labeled “Reactants.” A red concave down curve extends upward to reach a maximum near the height of the y-axis. This curve is labeled, “Uncatalyzed pathway.” From the peak, the curve continues downward to a second horizontally flattened region at a height of about one-third the height of the y-axis. This flattened region is labeled, “Products.” A second curve is drawn in blue with the same flattened regions at the start and end of the curve. The height of this curve is about two-thirds the height of the first curve and just right of its maximum, the curve dips low, then rises back and continues a downward trend at a lower height, but similar to that of the red curve. This blue curve is labeled, “Catalyzed pathwa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0474" r="-5047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12.22</a:t>
            </a:r>
          </a:p>
        </p:txBody>
      </p:sp>
    </p:spTree>
    <p:extLst>
      <p:ext uri="{BB962C8B-B14F-4D97-AF65-F5344CB8AC3E}">
        <p14:creationId xmlns:p14="http://schemas.microsoft.com/office/powerpoint/2010/main" val="1039996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42EE0215-CFBD-4EA4-904D-0351B06E639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In this figure, two graphs are shown. The x-axes are labeled, “Extent of reaction,” and the y-axes are labeled, “Energy ( k J ).” The y-axes are marked off from 0 to 50 in intervals of five. In a, a blue curve is shown. It begins with a horizontal segment at about 6. The curve then rises sharply near the middle to reach a maximum of about 32 and similarly falls to another horizontal segment at about 10. In b, the curve begins and ends similarly, but the maximum reached near the center of the graph is only 2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587" b="-95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normAutofit/>
          </a:bodyPr>
          <a:lstStyle/>
          <a:p>
            <a:r>
              <a:rPr lang="en-US" b="1" dirty="0"/>
              <a:t>Example 12.13.1</a:t>
            </a:r>
            <a:endParaRPr lang="en-US" dirty="0"/>
          </a:p>
        </p:txBody>
      </p:sp>
    </p:spTree>
    <p:extLst>
      <p:ext uri="{BB962C8B-B14F-4D97-AF65-F5344CB8AC3E}">
        <p14:creationId xmlns:p14="http://schemas.microsoft.com/office/powerpoint/2010/main" val="2528476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CA2D02B1-CC1D-418B-BA4F-2C79CDE550E6}"/>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3" name="Figure" descr="In this figure, two graphs are shown. The x-axes are labeled, “Extent of reaction,” and the y-axes are labeledc “Energy (k J).” The y-axes are marked off from 0 to 100 at intervals of 10. In a, a blue curve is shown. It begins with a horizontal segment at about 10. The curve then rises sharply near the middle to reach a maximum of about 91, then sharply falls to about 52, again rises sharply to about 73 and falls to another horizontal segment at about 5. In b, the curve begins and ends similarly, but the first peak reaches about 81, drops to about 55, then rises to about 77 before falling to the horizontal region at about 5."/>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587" b="-9587"/>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ample Number"/>
          <p:cNvSpPr>
            <a:spLocks noGrp="1"/>
          </p:cNvSpPr>
          <p:nvPr>
            <p:ph type="title"/>
          </p:nvPr>
        </p:nvSpPr>
        <p:spPr/>
        <p:txBody>
          <a:bodyPr/>
          <a:lstStyle/>
          <a:p>
            <a:r>
              <a:rPr lang="en-US" b="1" dirty="0"/>
              <a:t>Example</a:t>
            </a:r>
            <a:r>
              <a:rPr lang="en-US" dirty="0"/>
              <a:t> 12.13.2</a:t>
            </a:r>
          </a:p>
        </p:txBody>
      </p:sp>
    </p:spTree>
    <p:extLst>
      <p:ext uri="{BB962C8B-B14F-4D97-AF65-F5344CB8AC3E}">
        <p14:creationId xmlns:p14="http://schemas.microsoft.com/office/powerpoint/2010/main" val="197158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D8815623-FD49-4593-847C-47F1377C7A9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rate of decomposition of H</a:t>
            </a:r>
            <a:r>
              <a:rPr lang="en-US" sz="1600" baseline="-25000" dirty="0"/>
              <a:t>2</a:t>
            </a:r>
            <a:r>
              <a:rPr lang="en-US" sz="1600" dirty="0"/>
              <a:t>O</a:t>
            </a:r>
            <a:r>
              <a:rPr lang="en-US" sz="1600" baseline="-25000" dirty="0"/>
              <a:t>2</a:t>
            </a:r>
            <a:r>
              <a:rPr lang="en-US" sz="1600" dirty="0"/>
              <a:t> in an aqueous solution decreases as the concentration of H</a:t>
            </a:r>
            <a:r>
              <a:rPr lang="en-US" sz="1600" baseline="-25000" dirty="0"/>
              <a:t>2</a:t>
            </a:r>
            <a:r>
              <a:rPr lang="en-US" sz="1600" dirty="0"/>
              <a:t>O</a:t>
            </a:r>
            <a:r>
              <a:rPr lang="en-US" sz="1600" baseline="-25000" dirty="0"/>
              <a:t>2</a:t>
            </a:r>
            <a:r>
              <a:rPr lang="en-US" sz="1600" dirty="0"/>
              <a:t> decreases.</a:t>
            </a:r>
          </a:p>
        </p:txBody>
      </p:sp>
      <p:pic>
        <p:nvPicPr>
          <p:cNvPr id="2" name="Figure" descr="A table with five columns is shown. The first column is labeled, “Time, h.” Beneath it the numbers 0.00, 6.00, 12.00, 18.00, and 24.00 are listed. The second column is labeled, “[ H subscript 2 O subscript 2 ], mol / L.” Below, the numbers 1.000, 0.500, 0.250, 0.125, and 0.0625 are double spaced. To the right, a third column is labeled, “capital delta [ H subscript 2 O subscript 2 ], mol / L.” Below, the numbers negative 0.500, negative 0.250, negative 0.125, and negative 0.062 are listed such that they are double spaced and offset, beginning one line below the first number listed in the column labeled, “[ H subscript 2 O subscript 2 ], mol / L.” The first two numbers in the second column have line segments extending from their right side to the left side of the first number in the third row. The second and third numbers in the second column have line segments extending from their right side to the left side of the second number in the third row. The third and fourth numbers in the second column have line segments extending from their right side to the left side of the third number in the third row. The fourth and fifth numbers in the second column have line segments extending from their right side to the left side of the fourth number in the third row. The fourth column in labeled, “capital delta t, h.” Below the title, the value 6.00 is listed four times, each single-spaced. The fifth and final column is labeled “Rate of Decomposition, mol / L / h.” Below, the following values are listed single-spaced: negative 0.0833, negative 0.0417, negative 0.0208, and negative 0.0103."/>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7665" b="-1766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12.2</a:t>
            </a:r>
          </a:p>
        </p:txBody>
      </p:sp>
    </p:spTree>
    <p:extLst>
      <p:ext uri="{BB962C8B-B14F-4D97-AF65-F5344CB8AC3E}">
        <p14:creationId xmlns:p14="http://schemas.microsoft.com/office/powerpoint/2010/main" val="3035784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3C90BF79-2A03-4FE3-A4EB-FD896CDD57A0}"/>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solidFill>
                  <a:srgbClr val="6CB255"/>
                </a:solidFill>
              </a:rPr>
              <a:t>(a)</a:t>
            </a:r>
            <a:r>
              <a:rPr lang="en-US" sz="1600" dirty="0"/>
              <a:t> Mexican chemist Mario Molina (1943 –) shared the Nobel Prize in Chemistry in 1995 for his research on </a:t>
            </a:r>
            <a:r>
              <a:rPr lang="en-US" sz="1600" dirty="0">
                <a:solidFill>
                  <a:srgbClr val="6CB255"/>
                </a:solidFill>
              </a:rPr>
              <a:t>(b)</a:t>
            </a:r>
            <a:r>
              <a:rPr lang="en-US" sz="1600" dirty="0"/>
              <a:t> the Antarctic ozone hole. (credit a: courtesy of Mario Molina; credit b: modification of work by NASA)</a:t>
            </a:r>
          </a:p>
        </p:txBody>
      </p:sp>
      <p:pic>
        <p:nvPicPr>
          <p:cNvPr id="2" name="Figure" descr="A photograph is shown of Mario Molina. To the right of the photo, an image of Earth’s southern hemisphere is shown with a central circular region in purple with a radius of about half that of the entire hemisphere. Just outside this region is a narrow royal blue band, followed by an outer thin turquoise blue band. The majority of the outermost region is green. Two small bands of yellow are present in the lower regions of the imag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70" b="-970"/>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12.23</a:t>
            </a:r>
          </a:p>
        </p:txBody>
      </p:sp>
    </p:spTree>
    <p:extLst>
      <p:ext uri="{BB962C8B-B14F-4D97-AF65-F5344CB8AC3E}">
        <p14:creationId xmlns:p14="http://schemas.microsoft.com/office/powerpoint/2010/main" val="32769843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306EE31E-195C-47DA-A7D3-7A7CA38A2CB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Glucose-6-phosphate dehydrogenase is a rate-limiting enzyme for the metabolic pathway that supplies NADPH to cells.</a:t>
            </a:r>
          </a:p>
        </p:txBody>
      </p:sp>
      <p:pic>
        <p:nvPicPr>
          <p:cNvPr id="4" name="Figure" descr="A colorful model of the Glucose-6-phosphate dehydrogenase structure is shown. The molecule has two distinct lobes which are filled with spiraled ribbon-like regions of yellow, lavender, blue, silver, green, and pink."/>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9258" r="-39258"/>
          <a:stretch>
            <a:fillRect/>
          </a:stretch>
        </p:blipFill>
        <p:spPr>
          <a:xfrm>
            <a:off x="457199" y="1241258"/>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12.24</a:t>
            </a:r>
          </a:p>
        </p:txBody>
      </p:sp>
    </p:spTree>
    <p:extLst>
      <p:ext uri="{BB962C8B-B14F-4D97-AF65-F5344CB8AC3E}">
        <p14:creationId xmlns:p14="http://schemas.microsoft.com/office/powerpoint/2010/main" val="3122963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7F8212F-B1D8-4792-B157-D1403DF57C1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In the mechanism for the pentose phosphate pathway, G6PD catalyzes the reaction that regulates NAPDH, a co-enzyme that regulates glutathione, an antioxidant that protects red blood cells and other cells from oxidative damage.</a:t>
            </a:r>
          </a:p>
        </p:txBody>
      </p:sp>
      <p:pic>
        <p:nvPicPr>
          <p:cNvPr id="2" name="Figure" descr="A reaction mechanism is diagrammed in this figure. At the left, the name Glucose is followed by a horizontal, right pointing arrow, labeled, “Hexokinase.” Below this arrow and to the left is a yellow star shape labeled, “A T P.” A curved arrow extends from this shape to the right pointing arrow, and down to the right to a small brown oval labeled, “A D P.” To the right of the horizontal arrow is the name Glucose 6 phosphate, which is followed by another horizontal, right pointing arrow which is labeled, “G 6 P D.” A small orange rectangle below and left of this arrow is labeled “N A D P superscript plus.” A curved arrow extends from this shape to the right pointing arrow, and down to the right to a small salmon-colored rectangle labeled “N A P D H.” A curved arrow extends from this shape below and to the left, back to the orange rectangle labeled, “N A D P superscript plus.” Another curved arrow extends from a green oval labeled “G S S G” below the orange rectangle, up to the arrow curving back to the orange rectangle. This last curved arrow continues on to the lower right to a second green oval labeled, “G S H.” The end of this curved arrow is labeled, “Glutathione reductase.” To the right of the rightmost horizontal arrow appears the name 6 phosphogluconat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854" b="-1085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12.25</a:t>
            </a:r>
          </a:p>
        </p:txBody>
      </p:sp>
    </p:spTree>
    <p:extLst>
      <p:ext uri="{BB962C8B-B14F-4D97-AF65-F5344CB8AC3E}">
        <p14:creationId xmlns:p14="http://schemas.microsoft.com/office/powerpoint/2010/main" val="1007023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65A9D7B-F01D-4DD5-9170-4BA6E382EAAB}"/>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62500" lnSpcReduction="20000"/>
          </a:bodyPr>
          <a:lstStyle/>
          <a:p>
            <a:r>
              <a:rPr lang="en-US" sz="1600" dirty="0"/>
              <a:t>There are four steps in the catalysis of the reaction C</a:t>
            </a:r>
            <a:r>
              <a:rPr lang="en-US" sz="1600" baseline="-25000" dirty="0"/>
              <a:t>2</a:t>
            </a:r>
            <a:r>
              <a:rPr lang="en-US" sz="1600" dirty="0"/>
              <a:t>H</a:t>
            </a:r>
            <a:r>
              <a:rPr lang="en-US" sz="1600" baseline="-25000" dirty="0"/>
              <a:t>4</a:t>
            </a:r>
            <a:r>
              <a:rPr lang="en-US" sz="1600" dirty="0"/>
              <a:t> + H</a:t>
            </a:r>
            <a:r>
              <a:rPr lang="en-US" sz="1600" baseline="-25000" dirty="0"/>
              <a:t>2</a:t>
            </a:r>
            <a:r>
              <a:rPr lang="en-US" sz="1600" dirty="0"/>
              <a:t> ⟶ C</a:t>
            </a:r>
            <a:r>
              <a:rPr lang="en-US" sz="1600" baseline="-25000" dirty="0"/>
              <a:t>2</a:t>
            </a:r>
            <a:r>
              <a:rPr lang="en-US" sz="1600" dirty="0"/>
              <a:t>H</a:t>
            </a:r>
            <a:r>
              <a:rPr lang="en-US" sz="1600" baseline="-25000" dirty="0"/>
              <a:t>6</a:t>
            </a:r>
            <a:r>
              <a:rPr lang="en-US" sz="1600" dirty="0"/>
              <a:t> by nickel. </a:t>
            </a:r>
          </a:p>
          <a:p>
            <a:pPr marL="342900" indent="-342900">
              <a:buFontTx/>
              <a:buAutoNum type="alphaLcParenBoth"/>
            </a:pPr>
            <a:r>
              <a:rPr lang="en-US" sz="1600" dirty="0"/>
              <a:t>Hydrogen is adsorbed on the surface, breaking the H–H bonds and forming Ni–H bonds.</a:t>
            </a:r>
          </a:p>
          <a:p>
            <a:pPr marL="342900" indent="-342900">
              <a:buFontTx/>
              <a:buAutoNum type="alphaLcParenBoth"/>
            </a:pPr>
            <a:r>
              <a:rPr lang="en-US" sz="1600" dirty="0"/>
              <a:t>Ethylene is adsorbed on the surface, breaking the π-bond and forming Ni–C bonds.</a:t>
            </a:r>
          </a:p>
          <a:p>
            <a:pPr marL="342900" indent="-342900">
              <a:buFontTx/>
              <a:buAutoNum type="alphaLcParenBoth"/>
            </a:pPr>
            <a:r>
              <a:rPr lang="en-US" sz="1600" dirty="0"/>
              <a:t>Atoms diffuse across the surface and form new C–H bonds when they collide.</a:t>
            </a:r>
          </a:p>
          <a:p>
            <a:pPr marL="342900" indent="-342900">
              <a:buFontTx/>
              <a:buAutoNum type="alphaLcParenBoth"/>
            </a:pPr>
            <a:r>
              <a:rPr lang="en-US" sz="1600" dirty="0"/>
              <a:t>C</a:t>
            </a:r>
            <a:r>
              <a:rPr lang="en-US" sz="1600" baseline="-25000" dirty="0"/>
              <a:t>2</a:t>
            </a:r>
            <a:r>
              <a:rPr lang="en-US" sz="1600" dirty="0"/>
              <a:t>H</a:t>
            </a:r>
            <a:r>
              <a:rPr lang="en-US" sz="1600" baseline="-25000" dirty="0"/>
              <a:t>6</a:t>
            </a:r>
            <a:r>
              <a:rPr lang="en-US" sz="1600" dirty="0"/>
              <a:t> molecules escape from the nickel surface, since they are not strongly attracted to </a:t>
            </a:r>
            <a:r>
              <a:rPr lang="de-DE" sz="1600" dirty="0" err="1"/>
              <a:t>nickel</a:t>
            </a:r>
            <a:r>
              <a:rPr lang="de-DE" sz="1600" dirty="0"/>
              <a:t>.</a:t>
            </a:r>
            <a:endParaRPr lang="en-US" sz="1600" dirty="0"/>
          </a:p>
        </p:txBody>
      </p:sp>
      <p:pic>
        <p:nvPicPr>
          <p:cNvPr id="2" name="Figure" descr="In this figure, four diagrams labeled a through d are shown. In each, a green square surface is shown in perspective to provide a three-dimensional appearance. In a, the label “N i surface” is placed above with a line segment extending to the green square. At the lower left and upper right, pairs of white spheres bonded tougher together appear as well as white spheres on the green surface. Black arrows are drawn from each of the white spheres above the surface to the white sphere on the green surface. In b, the white spheres are still present on the green surface. Near the center of this surface is a molecule with two central black spheres with a double bond indicated by two horizontal black rods between them. Above and below to the left and right, a total of four white spheres are connected to the black spheres with white rods. A line segment extends from this structure to the label, “Ethylene absorbed on surface breaking pi bonds.” Just above this is a nearly identical structure greyed out with three downward pointing arrows to the black and white structure to indicate downward motion. The label “Ethylene” at the top of the diagram is connected to the greyed out structure with a line segment. In c, the diagram is very similar to b except that the greyed out structure and labels are gone and one of the white spheres near the black and white structure in each pair on the green surface is greyed out. Arrows point from the greyed out white spheres to the double bond between the two black spheres. In d, only a single white sphere remains from each pair in the green surface. A curved arrow points from the middle of the green surface to a model above with two central black spheres with a single black rod indicating a single bond between them. Each of the black rods has three small white spheres bonded as indicated by white rods between the black spheres and the small white spheres. The four bonds around each black sphere are evenly distributed about the black spher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773" b="-277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12.26</a:t>
            </a:r>
          </a:p>
        </p:txBody>
      </p:sp>
    </p:spTree>
    <p:extLst>
      <p:ext uri="{BB962C8B-B14F-4D97-AF65-F5344CB8AC3E}">
        <p14:creationId xmlns:p14="http://schemas.microsoft.com/office/powerpoint/2010/main" val="2670465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C6C25CFF-1991-408B-AFE9-4CD2C8965FC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A catalytic converter allows for the combustion of all carbon-containing compounds to carbon dioxide, while at the same time reducing the output of nitrogen oxide and other pollutants in emissions from </a:t>
            </a:r>
            <a:r>
              <a:rPr lang="is-IS" sz="1600" dirty="0"/>
              <a:t>gasoline-burning engines.</a:t>
            </a:r>
            <a:endParaRPr lang="en-US" sz="1600" dirty="0"/>
          </a:p>
        </p:txBody>
      </p:sp>
      <p:pic>
        <p:nvPicPr>
          <p:cNvPr id="2" name="Figure" descr="An image is shown of a catalytic converter. At the upper left, a blue arrow pointing into a pipe that enters a larger, widened chamber is labeled, “Dirty emissions.” A small black arrow that points to the lower right is positioned along the upper left side of the widened region. This arrow is labeled, “Additional oxygen from air pump.” The image shows the converter with the upper surface removed, exposing a red-brown interior. The portion of the converter closest to the dirty emissions inlet shows small, round components in an interior layer. This layer is labeled “Three-way reduction catalyst.” The middle region shows closely packed small brown rods that are aligned parallel to the dirty emissions inlet pipe. The final quarter of the interior of the catalytic converter again shows a layer of closely packed small red brown circles. Two large light grey arrows extend from this layer to the open region at the lower right of the image to the label “Clean emissio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002" r="-20002"/>
          <a:stretch>
            <a:fillRect/>
          </a:stretch>
        </p:blipFill>
        <p:spPr>
          <a:xfrm>
            <a:off x="457200" y="1122386"/>
            <a:ext cx="8062913" cy="3500071"/>
          </a:xfrm>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12.27</a:t>
            </a:r>
          </a:p>
        </p:txBody>
      </p:sp>
    </p:spTree>
    <p:extLst>
      <p:ext uri="{BB962C8B-B14F-4D97-AF65-F5344CB8AC3E}">
        <p14:creationId xmlns:p14="http://schemas.microsoft.com/office/powerpoint/2010/main" val="54108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5446D28A-EEA9-41BD-91DE-2317F5AE713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lnSpcReduction="10000"/>
          </a:bodyPr>
          <a:lstStyle/>
          <a:p>
            <a:pPr marL="342900" indent="-342900">
              <a:buAutoNum type="alphaLcParenBoth"/>
            </a:pPr>
            <a:r>
              <a:rPr lang="en-US" sz="1600" dirty="0"/>
              <a:t>According to the lock-and-key model, the shape of an enzyme’s active site is a perfect fit for the substrate.</a:t>
            </a:r>
          </a:p>
          <a:p>
            <a:pPr marL="342900" indent="-342900">
              <a:buAutoNum type="alphaLcParenBoth"/>
            </a:pPr>
            <a:r>
              <a:rPr lang="en-US" sz="1600" dirty="0"/>
              <a:t>According to the induced fit model, the active site is somewhat flexible, and can change shape in order to bond with the substrate.</a:t>
            </a:r>
          </a:p>
        </p:txBody>
      </p:sp>
      <p:pic>
        <p:nvPicPr>
          <p:cNvPr id="2" name="Figure" descr="A diagram is shown of two possible interactions of an enzyme and a substrate. In a, which is labeled “Lock-and-key,” two diagrams are shown. The first shows a green wedge-like shape with two small depressions in the upper surface of similar size, but the depression on the left has a curved shape, and the depression on the right has a pointed shape. This green shape is labeled “Enzyme.” Just above this shape are two smaller, irregular, lavender shapes each with a projection from its lower surface. The lavender shape on the left has a curved projection which matches the shape of the depression on the left in the green shape below. This projection is shaded orange and has a curved arrow extending from in to the matching depression in the green shape below. Similarly, the lavender shape on the right has a projection with a pointed tip which matches the shape of the depression on the right in the green shape below. This projection is shaded orange and has a curved arrow extending from in to the matching depression in the green shape below. Two line segments extend from the depressions in the green shape to form an inverted V shape above the depressions. Above this and between the lavender shapes is the label, “Active site is proper shape.” The label “Substrates” is at the very top of the diagram with line segments extending to the two lavender shapes. To the right of this diagram is a second diagram showing the lavender shapes positioned next to each other, fit snugly into the depressions in the green shape, which is labeled “Enzyme.” Above this diagram is the label, “Substrate complex formed.” In b, which is labeled “Induced fit,” two diagrams are shown. The first shows a green wedge-like shape with two small depressions in the upper surface of similar size, but irregular shape. This green shape is labeled “Enzyme.” Just above this shape are two smaller irregular lavender shapes each with a projection from its lower surface. The lavender shape on the left has a curved projection. This projection is shaded orange and has a curved arrow extending from it to the irregular depression just below it in the green shape below. Similarly, the lavender shape on the right has a projection with a pointed tip. This projection is shaded orange and has a curved arrow extending from it to the irregular depression just below it in the green shape below. Two line segments extend from the depressions in the green shape to form an inverted V shape above the depressions. Above this and between the lavender shapes is the label, “Active site changes to fit.” The label, “Substrates” is at the very top of the diagram with line segments extending to the two lavender shapes. To the right of this diagram is a second diagram showing the purple shapes positioned next to each other, fit snugly into the depressions in the green shape, which is labeled “Enzyme.” Above this diagram is the label “Substrate complex formed.” The projections from the lavender shapes match the depression shapes in the green shape, resulting in a proper fi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62" r="-56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12.28</a:t>
            </a:r>
          </a:p>
        </p:txBody>
      </p:sp>
    </p:spTree>
    <p:extLst>
      <p:ext uri="{BB962C8B-B14F-4D97-AF65-F5344CB8AC3E}">
        <p14:creationId xmlns:p14="http://schemas.microsoft.com/office/powerpoint/2010/main" val="1367524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5787972-2E08-442A-8A3F-12E5C6A21C9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structural formula for cyclopropane is shown. Three C H subscript 2 groups are positioned as vertices of an equilateral triangle connected with single bonds represented by line segment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223" r="-2622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45</a:t>
            </a:r>
          </a:p>
        </p:txBody>
      </p:sp>
    </p:spTree>
    <p:extLst>
      <p:ext uri="{BB962C8B-B14F-4D97-AF65-F5344CB8AC3E}">
        <p14:creationId xmlns:p14="http://schemas.microsoft.com/office/powerpoint/2010/main" val="7482666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90D1262C-5F6A-41FD-9110-686F6B5C757F}"/>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A structural formula for cyclobutene is shown. The figure has two C H subscript 2 groups as the upper two vertices of a square structure. These groups are connected by a single, short line segment. Line segments extend below each of these C H subscript 2 groups to C H groups positioned at the lower two vertices of the square structure. The C H groups are connected with a double line segment indicating a double bond."/>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675" r="-31675"/>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50</a:t>
            </a:r>
          </a:p>
        </p:txBody>
      </p:sp>
    </p:spTree>
    <p:extLst>
      <p:ext uri="{BB962C8B-B14F-4D97-AF65-F5344CB8AC3E}">
        <p14:creationId xmlns:p14="http://schemas.microsoft.com/office/powerpoint/2010/main" val="1187382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0F633B26-FC24-4C4D-9401-BD1B6A39A721}"/>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In this figure, two graphs are shown. The x-axes are labeled, “Extent of reaction,” and the y-axes are labeled, “Energy (k J).” The y-axis of the first graph is marked off from 0 to 30 in intervals of 5. The y-axis of the second graph is marked off from 0 to 25 by intervals of 5. In a, a blue curve is shown. It begins with a horizontal region at about 12. The curve then rises sharply near the middle to reach a maximum of about 24 and similarly falls to another horizontal segment at 5. In b, the curve begins and ends similarly, but the maximum reached near the center of the graph is only 2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5114" b="-1511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80a</a:t>
            </a:r>
          </a:p>
        </p:txBody>
      </p:sp>
    </p:spTree>
    <p:extLst>
      <p:ext uri="{BB962C8B-B14F-4D97-AF65-F5344CB8AC3E}">
        <p14:creationId xmlns:p14="http://schemas.microsoft.com/office/powerpoint/2010/main" val="14242453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4299B676-9D27-4520-A5FB-C8894954179C}"/>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In this figure, two graphs are shown. The x-axes are labeled, “Extent of reaction,” and the y-axes are labeled, “Energy.” The y-axes are marked off from 0 to 50 in intervals of 5. In a, a blue curve is shown. It begins with a horizontal region at about 2. The curve then rises sharply near the middle to reach a maximum of about 43 and similarly falls to another horizontal segment at 15. In b, the curve begins and ends similarly, but the maximum reached near the center of the graph is only about 32."/>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854" b="-1085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80B</a:t>
            </a:r>
          </a:p>
        </p:txBody>
      </p:sp>
    </p:spTree>
    <p:extLst>
      <p:ext uri="{BB962C8B-B14F-4D97-AF65-F5344CB8AC3E}">
        <p14:creationId xmlns:p14="http://schemas.microsoft.com/office/powerpoint/2010/main" val="2376894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6B77FF07-78C0-4447-A4D3-802F5231508D}"/>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This graph shows a plot of concentration versus time for a 1.000 </a:t>
            </a:r>
            <a:r>
              <a:rPr lang="en-US" sz="1600" i="1" dirty="0"/>
              <a:t>M </a:t>
            </a:r>
            <a:r>
              <a:rPr lang="en-US" sz="1600" dirty="0"/>
              <a:t>solution of H</a:t>
            </a:r>
            <a:r>
              <a:rPr lang="en-US" sz="1600" baseline="-25000" dirty="0"/>
              <a:t>2</a:t>
            </a:r>
            <a:r>
              <a:rPr lang="en-US" sz="1600" dirty="0"/>
              <a:t>O</a:t>
            </a:r>
            <a:r>
              <a:rPr lang="en-US" sz="1600" baseline="-25000" dirty="0"/>
              <a:t>2</a:t>
            </a:r>
            <a:r>
              <a:rPr lang="en-US" sz="1600" dirty="0"/>
              <a:t>. The rate at any instant is equal to the opposite of the slope of a line tangential to this curve at that time. Tangents are shown at </a:t>
            </a:r>
            <a:r>
              <a:rPr lang="en-US" sz="1600" i="1" dirty="0"/>
              <a:t>t </a:t>
            </a:r>
            <a:r>
              <a:rPr lang="en-US" sz="1600" dirty="0"/>
              <a:t>= 0 h (“initial rate”) and at </a:t>
            </a:r>
            <a:r>
              <a:rPr lang="en-US" sz="1600" i="1" dirty="0"/>
              <a:t>t </a:t>
            </a:r>
            <a:r>
              <a:rPr lang="en-US" sz="1600" dirty="0"/>
              <a:t>= 10 h (“instantaneous rate” at that particular time).</a:t>
            </a:r>
          </a:p>
        </p:txBody>
      </p:sp>
      <p:pic>
        <p:nvPicPr>
          <p:cNvPr id="2" name="Figure" descr="A graph is shown with the label, “Time ( h ),” appearing on the x-axis and “[ H subscript 2 O subscript 2 ] ( mol L superscript negative 1)” on the y-axis. The x-axis markings begin at 0 and end at 24. The markings are labeled at intervals of 6. The y-axis begins at 0 and includes markings every 0.200, up to 1.000. A decreasing, concave up, non-linear curve is shown, which begins at 1.000 on the y-axis and nearly reaches a value of 0 at the far right of the graph around 10 on the x-axis. A red tangent line segment is drawn on the graph at the point where the graph intersects the y-axis. A second red tangent line segment is drawn near the middle of the curve. A vertical dashed line segment extends from the left endpoint of the line segment downward to intersect with a similar horizontal line segment drawn from the right endpoint of the line segment, forming a right triangle beneath the curve. The vertical leg of the triangle is labeled “capital delta [ H subscript 2 O subscript 2 ]” and the horizontal leg is labeled, “capital delta 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286" r="-1928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12.3</a:t>
            </a:r>
          </a:p>
        </p:txBody>
      </p:sp>
    </p:spTree>
    <p:extLst>
      <p:ext uri="{BB962C8B-B14F-4D97-AF65-F5344CB8AC3E}">
        <p14:creationId xmlns:p14="http://schemas.microsoft.com/office/powerpoint/2010/main" val="10893551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59D980C0-922D-44D4-B4CC-12B4889C5033}"/>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In this figure, two graphs are shown. The x-axes are labeled, “Extent of reaction” and the y-axes are labeled, “Energy (k J).” The y-axes are marked off from 0 to 50 at intervals of 5. In a, a blue curve is shown. It begins with a horizontal segment at about 2J. The curve then rises sharply near the middle to reach a maximum of about 46, then sharply falls to about 35, again rises to about 38 and falls to another horizontal segment at about 15. In b, the curve begins and ends similarly, but the first peak reaches about 46, drops to about 35, then rises to about 43 before falling to the horizontal region at about 15."/>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854" b="-1085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81a</a:t>
            </a:r>
          </a:p>
        </p:txBody>
      </p:sp>
    </p:spTree>
    <p:extLst>
      <p:ext uri="{BB962C8B-B14F-4D97-AF65-F5344CB8AC3E}">
        <p14:creationId xmlns:p14="http://schemas.microsoft.com/office/powerpoint/2010/main" val="3909207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79FF0B3-B016-42AA-BCCD-DC53DF997305}"/>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In this figure, two graphs are shown. The x-axes are labeled, “Extent of reaction,” and the y-axes are labeled, “Energy (k J).” The y-axes are marked off from 0 to 50 at intervals of 5. In a, a blue curve is shown. It begins with a horizontal segment at about 34. The curve then rises sharply near the middle to reach a maximum of about 45, then sharply falls to about 25, again rises sharply to about 35 and falls to another horizontal segment at about 15. In b, the curve begins and ends similarly, but the first peak reaches about 40, drops to 25, then rises to 35 before falling to the horizontal region at about 15."/>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854" b="-1085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81B</a:t>
            </a:r>
          </a:p>
        </p:txBody>
      </p:sp>
    </p:spTree>
    <p:extLst>
      <p:ext uri="{BB962C8B-B14F-4D97-AF65-F5344CB8AC3E}">
        <p14:creationId xmlns:p14="http://schemas.microsoft.com/office/powerpoint/2010/main" val="2126354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658545AC-E5CA-4128-A96B-7FDD1B5C966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shows a graph. The x-axis is labeled, “Extent of reaction,” and the y-axis is labeled, “Energy (k J).” The y-axis is marked off from 0 to 40 at intervals of 5. A blue curve is shown. It begins with a horizontal region at 10. The curve then rises sharply near the middle to reach a maximum of 35 and similarly falls to another horizontal segment at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831" r="-883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82a</a:t>
            </a:r>
          </a:p>
        </p:txBody>
      </p:sp>
    </p:spTree>
    <p:extLst>
      <p:ext uri="{BB962C8B-B14F-4D97-AF65-F5344CB8AC3E}">
        <p14:creationId xmlns:p14="http://schemas.microsoft.com/office/powerpoint/2010/main" val="1022174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D4D3BA08-27B8-46FB-AC68-6CFBF98E344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This figure shows a graph. The x-axis is labeled, “Extent of reaction,” and the y-axis is labeled, “Energy (k J).” The y-axis is marked off from 0 to 40 at intervals of 5. A blue curve is shown. It begins with a horizontal region at 10. The curve then rises sharply near the middle to reach a maximum of 20 and similarly falls to another horizontal segment at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8831" r="-883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82B</a:t>
            </a:r>
          </a:p>
        </p:txBody>
      </p:sp>
    </p:spTree>
    <p:extLst>
      <p:ext uri="{BB962C8B-B14F-4D97-AF65-F5344CB8AC3E}">
        <p14:creationId xmlns:p14="http://schemas.microsoft.com/office/powerpoint/2010/main" val="3620941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1B6D5215-6935-4636-8B5E-007F5E2B0CF4}"/>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In this figure, a graph is shown. The x-axis is labeled, “Extent of reaction,” and the y-axis is labeled, “Energy (k J).” A blue curve is shown. It begins with a horizontal segment at about 35. The curve then rises sharply near the middle to reach a maximum of about 45, then sharply falls to about 24, again rises to about 30 and falls to another horizontal segment at about 15."/>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932" r="-1893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83a</a:t>
            </a:r>
          </a:p>
        </p:txBody>
      </p:sp>
    </p:spTree>
    <p:extLst>
      <p:ext uri="{BB962C8B-B14F-4D97-AF65-F5344CB8AC3E}">
        <p14:creationId xmlns:p14="http://schemas.microsoft.com/office/powerpoint/2010/main" val="3830214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CB675B44-D285-40B1-A558-163954C5567E}"/>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hidden="1"/>
          <p:cNvSpPr>
            <a:spLocks noGrp="1"/>
          </p:cNvSpPr>
          <p:nvPr>
            <p:ph type="body" sz="quarter" idx="14"/>
          </p:nvPr>
        </p:nvSpPr>
        <p:spPr/>
        <p:txBody>
          <a:bodyPr>
            <a:normAutofit/>
          </a:bodyPr>
          <a:lstStyle/>
          <a:p>
            <a:endParaRPr lang="en-US" sz="1600" dirty="0"/>
          </a:p>
        </p:txBody>
      </p:sp>
      <p:pic>
        <p:nvPicPr>
          <p:cNvPr id="2" name="Figure" descr="In this figure, a graph is shown. The x-axis is labeled, “Extent of reaction,” and the y-axis is labeled, “Energy (k J).” A blue curve is shown. It begins with a horizontal segment at about 35. The curve then rises sharply near the middle to reach a maximum of about 45, then sharply falls to about 40, again rises to about 45 and falls to another horizontal segment at about 20."/>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932" r="-18932"/>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Exercise Number"/>
          <p:cNvSpPr>
            <a:spLocks noGrp="1"/>
          </p:cNvSpPr>
          <p:nvPr>
            <p:ph type="title"/>
          </p:nvPr>
        </p:nvSpPr>
        <p:spPr/>
        <p:txBody>
          <a:bodyPr/>
          <a:lstStyle/>
          <a:p>
            <a:r>
              <a:rPr lang="en-US" dirty="0"/>
              <a:t>Exercise 83B</a:t>
            </a:r>
          </a:p>
        </p:txBody>
      </p:sp>
    </p:spTree>
    <p:extLst>
      <p:ext uri="{BB962C8B-B14F-4D97-AF65-F5344CB8AC3E}">
        <p14:creationId xmlns:p14="http://schemas.microsoft.com/office/powerpoint/2010/main" val="4121764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03F2301D-B46A-4935-BED3-5BB465110219}"/>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Test strips are commonly used to detect the presence of specific substances in a person’s urine. Many test strips have several pads containing various reagents to permit the detection of multiple </a:t>
            </a:r>
            <a:r>
              <a:rPr lang="tr-TR" sz="1600" dirty="0" err="1"/>
              <a:t>substances</a:t>
            </a:r>
            <a:r>
              <a:rPr lang="tr-TR" sz="1600" dirty="0"/>
              <a:t> on a </a:t>
            </a:r>
            <a:r>
              <a:rPr lang="tr-TR" sz="1600" dirty="0" err="1"/>
              <a:t>single</a:t>
            </a:r>
            <a:r>
              <a:rPr lang="tr-TR" sz="1600" dirty="0"/>
              <a:t> </a:t>
            </a:r>
            <a:r>
              <a:rPr lang="tr-TR" sz="1600" dirty="0" err="1"/>
              <a:t>strip</a:t>
            </a:r>
            <a:r>
              <a:rPr lang="tr-TR" sz="1600" dirty="0"/>
              <a:t>. (</a:t>
            </a:r>
            <a:r>
              <a:rPr lang="tr-TR" sz="1600" dirty="0" err="1"/>
              <a:t>credit</a:t>
            </a:r>
            <a:r>
              <a:rPr lang="tr-TR" sz="1600" dirty="0"/>
              <a:t>: </a:t>
            </a:r>
            <a:r>
              <a:rPr lang="tr-TR" sz="1600" dirty="0" err="1"/>
              <a:t>Iqbal</a:t>
            </a:r>
            <a:r>
              <a:rPr lang="tr-TR" sz="1600" dirty="0"/>
              <a:t> Osman)</a:t>
            </a:r>
            <a:endParaRPr lang="en-US" sz="1600" dirty="0"/>
          </a:p>
        </p:txBody>
      </p:sp>
      <p:pic>
        <p:nvPicPr>
          <p:cNvPr id="2" name="Figure" descr="A photograph shows 8 test strips laid on paper toweling. Each strip contains 11 small sections of various colors, including yellow, tan, black, red, orange, blue, white, and gree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7083" r="-27083"/>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12.4</a:t>
            </a:r>
          </a:p>
        </p:txBody>
      </p:sp>
    </p:spTree>
    <p:extLst>
      <p:ext uri="{BB962C8B-B14F-4D97-AF65-F5344CB8AC3E}">
        <p14:creationId xmlns:p14="http://schemas.microsoft.com/office/powerpoint/2010/main" val="3050389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D26CBC90-A952-4C1A-8449-41F6892739E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This graph shows the changes in concentrations of the reactants and products during the reaction 2NH</a:t>
            </a:r>
            <a:r>
              <a:rPr lang="en-US" sz="1600" baseline="-25000" dirty="0"/>
              <a:t>3</a:t>
            </a:r>
            <a:r>
              <a:rPr lang="en-US" sz="1600" dirty="0"/>
              <a:t> ⟶ 3N</a:t>
            </a:r>
            <a:r>
              <a:rPr lang="en-US" sz="1600" baseline="-25000" dirty="0"/>
              <a:t>2</a:t>
            </a:r>
            <a:r>
              <a:rPr lang="en-US" sz="1600" dirty="0"/>
              <a:t> + H</a:t>
            </a:r>
            <a:r>
              <a:rPr lang="en-US" sz="1600" baseline="-25000" dirty="0"/>
              <a:t>2</a:t>
            </a:r>
            <a:r>
              <a:rPr lang="en-US" sz="1600" dirty="0"/>
              <a:t>. The rates of change of the three concentrations are related by their stoichiometric factors, as shown by the different slopes of the tangents at </a:t>
            </a:r>
            <a:r>
              <a:rPr lang="en-US" sz="1600" i="1" dirty="0"/>
              <a:t>t </a:t>
            </a:r>
            <a:r>
              <a:rPr lang="en-US" sz="1600" dirty="0"/>
              <a:t>= 500 s.</a:t>
            </a:r>
          </a:p>
        </p:txBody>
      </p:sp>
      <p:pic>
        <p:nvPicPr>
          <p:cNvPr id="2" name="Figure" descr="A graph is shown with the label, “Time ( s ),” appearing on the x-axis and, “Concentration ( M ),” on the y-axis. The x-axis markings begin at 0 and end at 2000. The markings are labeled at intervals of 500. The y-axis begins at 0 and includes markings every 1.0 times 10 superscript negative 3, up to 4.0 times 10 superscript negative 3. A decreasing, concave up, non-linear curve is shown, which begins at about 2.8 times 10 superscript negative 3 on the y-axis and nearly reaches a value of 0 at the far right of the graph at the 2000 marking on the x-axis. This curve is labeled, “[ N H subscript 3].” Two additional curves that are increasing and concave down are shown, both beginning at the origin. The lower of these two curves is labeled, “[ N subscript 2 ].” It reaches a value of approximately 1.25 times 10 superscript negative 3 at 2000 seconds. The final curve is labeled, “[ H subscript 2 ].” It reaches a value of about 3.9 times 10 superscript negative 3 at 2000 seconds. A red tangent line segment is drawn to each of the curves on the graph at 500 seconds. At 500 seconds on the x-axis, a vertical dashed line is shown. Next to the [ N H subscript 3] graph appears the equation “negative capital delta [ N H subscript 3 ] over capital delta t = negative slope = 1.94 times 10 superscript negative 6 M / s.” Next to the [ N subscript 2] graph appears the equation “negative capital delta [ N subscript 2 ] over capital delta t = negative slope = 9.70 times 10 superscript negative 7 M / s.” Next to the [ H subscript 2 ] graph appears the equation “negative capital delta [ H subscript 2 ] over capital delta t = negative slope = 2.91 times 10 superscript negative 6 M / 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5648" r="-35648"/>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12.5</a:t>
            </a:r>
          </a:p>
        </p:txBody>
      </p:sp>
    </p:spTree>
    <p:extLst>
      <p:ext uri="{BB962C8B-B14F-4D97-AF65-F5344CB8AC3E}">
        <p14:creationId xmlns:p14="http://schemas.microsoft.com/office/powerpoint/2010/main" val="3641834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EB286A67-FF56-4702-B4AE-C8F1D867765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lnSpcReduction="10000"/>
          </a:bodyPr>
          <a:lstStyle/>
          <a:p>
            <a:pPr marL="342900" indent="-342900">
              <a:buFontTx/>
              <a:buAutoNum type="alphaLcParenBoth"/>
            </a:pPr>
            <a:r>
              <a:rPr lang="en-US" sz="1600" dirty="0"/>
              <a:t>Iron powder reacts rapidly with dilute hydrochloric acid and produces bubbles of hydrogen gas because the powder has a large total surface area: 2Fe(</a:t>
            </a:r>
            <a:r>
              <a:rPr lang="en-US" sz="1600" i="1" dirty="0"/>
              <a:t>s</a:t>
            </a:r>
            <a:r>
              <a:rPr lang="en-US" sz="1600" dirty="0"/>
              <a:t>) + 6HCl(</a:t>
            </a:r>
            <a:r>
              <a:rPr lang="en-US" sz="1600" i="1" dirty="0" err="1"/>
              <a:t>aq</a:t>
            </a:r>
            <a:r>
              <a:rPr lang="en-US" sz="1600" dirty="0"/>
              <a:t>) ⟶ 2FeCl3(</a:t>
            </a:r>
            <a:r>
              <a:rPr lang="en-US" sz="1600" i="1" dirty="0" err="1"/>
              <a:t>aq</a:t>
            </a:r>
            <a:r>
              <a:rPr lang="en-US" sz="1600" dirty="0"/>
              <a:t>) + 3H2(</a:t>
            </a:r>
            <a:r>
              <a:rPr lang="en-US" sz="1600" i="1" dirty="0"/>
              <a:t>g</a:t>
            </a:r>
            <a:r>
              <a:rPr lang="en-US" sz="1600" dirty="0"/>
              <a:t>).</a:t>
            </a:r>
          </a:p>
          <a:p>
            <a:pPr marL="342900" indent="-342900">
              <a:buFontTx/>
              <a:buAutoNum type="alphaLcParenBoth"/>
            </a:pPr>
            <a:r>
              <a:rPr lang="en-US" sz="1600" dirty="0"/>
              <a:t>An iron nail reacts more slowly.</a:t>
            </a:r>
          </a:p>
        </p:txBody>
      </p:sp>
      <p:pic>
        <p:nvPicPr>
          <p:cNvPr id="2" name="Figure" descr="This figure shows two photos labeled (a) and (b). Photo (a) shows the bottom of a test tube. The test tube is filled with a dark gas, and there is a dark substance and bubbles in the bottom. Photo (b) shows a rod and bubbles in a test tube similar to photo (a), but the gas in the test tube is not as dar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0811" b="-10811"/>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12.6</a:t>
            </a:r>
          </a:p>
        </p:txBody>
      </p:sp>
    </p:spTree>
    <p:extLst>
      <p:ext uri="{BB962C8B-B14F-4D97-AF65-F5344CB8AC3E}">
        <p14:creationId xmlns:p14="http://schemas.microsoft.com/office/powerpoint/2010/main" val="259789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AB2EE9E0-7650-4CB3-B3EF-2EC954FC4F07}"/>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fontScale="92500" lnSpcReduction="10000"/>
          </a:bodyPr>
          <a:lstStyle/>
          <a:p>
            <a:r>
              <a:rPr lang="en-US" sz="1600" dirty="0"/>
              <a:t>Statues made from carbonate compounds such as limestone and marble typically weather slowly over time due to the actions of water, and thermal expansion and contraction. However, pollutants like sulfur dioxide can accelerate weathering. As the concentration of air pollutants increases, deterioration of limestone occurs more rapidly. (credit: James P Fisher III)</a:t>
            </a:r>
          </a:p>
        </p:txBody>
      </p:sp>
      <p:pic>
        <p:nvPicPr>
          <p:cNvPr id="2" name="Figure" descr="A photograph is shown of an angel statue. While some details of the statue, including facial features, are present, effects of weathering appear to be diminishing these featur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906" r="-26906"/>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12.7</a:t>
            </a:r>
          </a:p>
        </p:txBody>
      </p:sp>
    </p:spTree>
    <p:extLst>
      <p:ext uri="{BB962C8B-B14F-4D97-AF65-F5344CB8AC3E}">
        <p14:creationId xmlns:p14="http://schemas.microsoft.com/office/powerpoint/2010/main" val="1229672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3C9AE835-6DF0-40A6-B4F4-746653D4B5C8}"/>
              </a:ext>
            </a:extLst>
          </p:cNvPr>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7" name="Figure Legend"/>
          <p:cNvSpPr>
            <a:spLocks noGrp="1"/>
          </p:cNvSpPr>
          <p:nvPr>
            <p:ph type="body" sz="quarter" idx="14"/>
          </p:nvPr>
        </p:nvSpPr>
        <p:spPr/>
        <p:txBody>
          <a:bodyPr>
            <a:normAutofit/>
          </a:bodyPr>
          <a:lstStyle/>
          <a:p>
            <a:r>
              <a:rPr lang="en-US" sz="1600" dirty="0"/>
              <a:t>The presence of a catalyst increases the rate of a reaction by lowering its activation energy.</a:t>
            </a:r>
          </a:p>
        </p:txBody>
      </p:sp>
      <p:pic>
        <p:nvPicPr>
          <p:cNvPr id="2" name="Figure" descr="A graph is shown with the label, “Reaction coordinate,” on the x-axis. The x-axis is depicted as an arrow. The y-axis is also an arrow and is labeled, “Energy.” There is a horizontal line that runs the width of the graph and appears just above the x-axis. A segment of this line is blue and is labeled, “Reactants.” From the right end of this line segment, a solid black, concave down curve is shown which reaches the level just below the end of the y-axis. The curve ends at another short, blue line labeled, “Products.” The “Products” line appears at a higher level than the “Reactants” line. An arrow extends from the horizontal line to the apex of the curve. The arrow is labeled, “Uncatalyzed reaction activation energy.” A second, black concave down curve is shown. This curve also meets the reactants and products blue line segments, but only extends to about two-thirds the height of the initial curve. From the horizontal line is another arrow pointing to the apex of the second curve. This arrow is labeled, “Catalyzed reaction activation energ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2334" r="-22334"/>
          <a:stretch>
            <a:fillRect/>
          </a:stretch>
        </p:blipFill>
        <p:spPr/>
      </p:pic>
      <p:pic>
        <p:nvPicPr>
          <p:cNvPr id="8" name="OpenStaxLogo" descr="openstax college logo"/>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72687" y="241326"/>
            <a:ext cx="1051734" cy="751709"/>
          </a:xfrm>
          <a:prstGeom prst="rect">
            <a:avLst/>
          </a:prstGeom>
        </p:spPr>
      </p:pic>
      <p:sp>
        <p:nvSpPr>
          <p:cNvPr id="5" name="Figure Number"/>
          <p:cNvSpPr>
            <a:spLocks noGrp="1"/>
          </p:cNvSpPr>
          <p:nvPr>
            <p:ph type="title"/>
          </p:nvPr>
        </p:nvSpPr>
        <p:spPr/>
        <p:txBody>
          <a:bodyPr/>
          <a:lstStyle/>
          <a:p>
            <a:r>
              <a:rPr lang="en-US" dirty="0"/>
              <a:t>Figure 12.8</a:t>
            </a:r>
          </a:p>
        </p:txBody>
      </p:sp>
    </p:spTree>
    <p:extLst>
      <p:ext uri="{BB962C8B-B14F-4D97-AF65-F5344CB8AC3E}">
        <p14:creationId xmlns:p14="http://schemas.microsoft.com/office/powerpoint/2010/main" val="17773986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654</TotalTime>
  <Words>3824</Words>
  <Application>Microsoft Office PowerPoint</Application>
  <PresentationFormat>On-screen Show (4:3)</PresentationFormat>
  <Paragraphs>126</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Arial Black</vt:lpstr>
      <vt:lpstr>Calibri</vt:lpstr>
      <vt:lpstr>Essential</vt:lpstr>
      <vt:lpstr>CHEMISTRY</vt:lpstr>
      <vt:lpstr>Figure 12.1</vt:lpstr>
      <vt:lpstr>Figure 12.2</vt:lpstr>
      <vt:lpstr>Figure 12.3</vt:lpstr>
      <vt:lpstr>Figure 12.4</vt:lpstr>
      <vt:lpstr>Figure 12.5</vt:lpstr>
      <vt:lpstr>Figure 12.6</vt:lpstr>
      <vt:lpstr>Figure 12.7</vt:lpstr>
      <vt:lpstr>Figure 12.8</vt:lpstr>
      <vt:lpstr>Figure 12.9</vt:lpstr>
      <vt:lpstr>Figure 12.10</vt:lpstr>
      <vt:lpstr>Example 12.7</vt:lpstr>
      <vt:lpstr>Figure 12.11</vt:lpstr>
      <vt:lpstr>Example 12.9</vt:lpstr>
      <vt:lpstr>Figure 12.12</vt:lpstr>
      <vt:lpstr>Figure 12.13</vt:lpstr>
      <vt:lpstr>Figure 12.14</vt:lpstr>
      <vt:lpstr>Figure 12.15</vt:lpstr>
      <vt:lpstr>Figure 12.16</vt:lpstr>
      <vt:lpstr>Figure 12.17</vt:lpstr>
      <vt:lpstr>Figure 12.18</vt:lpstr>
      <vt:lpstr>UNFIGURE 12.1</vt:lpstr>
      <vt:lpstr>UNFIGURE 12.2</vt:lpstr>
      <vt:lpstr>Figure 12.19</vt:lpstr>
      <vt:lpstr>Figure 12.20</vt:lpstr>
      <vt:lpstr>Figure 12.21</vt:lpstr>
      <vt:lpstr>Figure 12.22</vt:lpstr>
      <vt:lpstr>Example 12.13.1</vt:lpstr>
      <vt:lpstr>Example 12.13.2</vt:lpstr>
      <vt:lpstr>Figure 12.23</vt:lpstr>
      <vt:lpstr>Figure 12.24</vt:lpstr>
      <vt:lpstr>Figure 12.25</vt:lpstr>
      <vt:lpstr>Figure 12.26</vt:lpstr>
      <vt:lpstr>Figure 12.27</vt:lpstr>
      <vt:lpstr>Figure 12.28</vt:lpstr>
      <vt:lpstr>Exercise 45</vt:lpstr>
      <vt:lpstr>Exercise 50</vt:lpstr>
      <vt:lpstr>Exercise 80a</vt:lpstr>
      <vt:lpstr>Exercise 80B</vt:lpstr>
      <vt:lpstr>Exercise 81a</vt:lpstr>
      <vt:lpstr>Exercise 81B</vt:lpstr>
      <vt:lpstr>Exercise 82a</vt:lpstr>
      <vt:lpstr>Exercise 82B</vt:lpstr>
      <vt:lpstr>Exercise 83a</vt:lpstr>
      <vt:lpstr>Exercise 83B</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Chemistry - Chapter 12 - Kinetics</dc:title>
  <dc:creator>Spuddy McSpare</dc:creator>
  <cp:lastModifiedBy>Conversion_10</cp:lastModifiedBy>
  <cp:revision>141</cp:revision>
  <dcterms:created xsi:type="dcterms:W3CDTF">2012-06-04T02:13:36Z</dcterms:created>
  <dcterms:modified xsi:type="dcterms:W3CDTF">2017-08-31T09:25:19Z</dcterms:modified>
</cp:coreProperties>
</file>