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42"/>
  </p:handoutMasterIdLst>
  <p:sldIdLst>
    <p:sldId id="256" r:id="rId2"/>
    <p:sldId id="280" r:id="rId3"/>
    <p:sldId id="292" r:id="rId4"/>
    <p:sldId id="291" r:id="rId5"/>
    <p:sldId id="297" r:id="rId6"/>
    <p:sldId id="296" r:id="rId7"/>
    <p:sldId id="295" r:id="rId8"/>
    <p:sldId id="294" r:id="rId9"/>
    <p:sldId id="293" r:id="rId10"/>
    <p:sldId id="290" r:id="rId11"/>
    <p:sldId id="318" r:id="rId12"/>
    <p:sldId id="289" r:id="rId13"/>
    <p:sldId id="288" r:id="rId14"/>
    <p:sldId id="287" r:id="rId15"/>
    <p:sldId id="286" r:id="rId16"/>
    <p:sldId id="285" r:id="rId17"/>
    <p:sldId id="284" r:id="rId18"/>
    <p:sldId id="283" r:id="rId19"/>
    <p:sldId id="282" r:id="rId20"/>
    <p:sldId id="281" r:id="rId21"/>
    <p:sldId id="300" r:id="rId22"/>
    <p:sldId id="299" r:id="rId23"/>
    <p:sldId id="302" r:id="rId24"/>
    <p:sldId id="301" r:id="rId25"/>
    <p:sldId id="306" r:id="rId26"/>
    <p:sldId id="307" r:id="rId27"/>
    <p:sldId id="305" r:id="rId28"/>
    <p:sldId id="304" r:id="rId29"/>
    <p:sldId id="311" r:id="rId30"/>
    <p:sldId id="310" r:id="rId31"/>
    <p:sldId id="309" r:id="rId32"/>
    <p:sldId id="312" r:id="rId33"/>
    <p:sldId id="308" r:id="rId34"/>
    <p:sldId id="313" r:id="rId35"/>
    <p:sldId id="319" r:id="rId36"/>
    <p:sldId id="314" r:id="rId37"/>
    <p:sldId id="303" r:id="rId38"/>
    <p:sldId id="317" r:id="rId39"/>
    <p:sldId id="316" r:id="rId40"/>
    <p:sldId id="31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02" autoAdjust="0"/>
    <p:restoredTop sz="94591" autoAdjust="0"/>
  </p:normalViewPr>
  <p:slideViewPr>
    <p:cSldViewPr snapToGrid="0" snapToObjects="1">
      <p:cViewPr varScale="1">
        <p:scale>
          <a:sx n="105" d="100"/>
          <a:sy n="105" d="100"/>
        </p:scale>
        <p:origin x="216" y="78"/>
      </p:cViewPr>
      <p:guideLst>
        <p:guide orient="horz" pos="2160"/>
        <p:guide pos="2880"/>
      </p:guideLst>
    </p:cSldViewPr>
  </p:slideViewPr>
  <p:outlineViewPr>
    <p:cViewPr>
      <p:scale>
        <a:sx n="33" d="100"/>
        <a:sy n="33" d="100"/>
      </p:scale>
      <p:origin x="0" y="-1101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08/31/17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August 31,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August 31,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August 31,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August 31,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August 31,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penStaxLogo" descr="openstax college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4" name="Figure" descr="Chemistry"/>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34148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14 </a:t>
            </a:r>
            <a:r>
              <a:rPr lang="en-US" sz="2000" b="1" dirty="0">
                <a:solidFill>
                  <a:srgbClr val="212F62"/>
                </a:solidFill>
                <a:latin typeface="+mn-lt"/>
              </a:rPr>
              <a:t>Acid-Base </a:t>
            </a:r>
            <a:r>
              <a:rPr lang="en-US" sz="2000" b="1" dirty="0" err="1">
                <a:solidFill>
                  <a:srgbClr val="212F62"/>
                </a:solidFill>
                <a:latin typeface="+mn-lt"/>
              </a:rPr>
              <a:t>Equilibria</a:t>
            </a:r>
            <a:endParaRPr lang="en-US" sz="2000" b="1" dirty="0">
              <a:solidFill>
                <a:srgbClr val="212F62"/>
              </a:solidFill>
              <a:latin typeface="+mn-lt"/>
            </a:endParaRPr>
          </a:p>
          <a:p>
            <a:pPr algn="ctr"/>
            <a:r>
              <a:rPr lang="en-US" sz="1600" cap="none" dirty="0">
                <a:solidFill>
                  <a:schemeClr val="tx1"/>
                </a:solidFill>
                <a:latin typeface="+mn-lt"/>
              </a:rPr>
              <a:t>PowerPoint Image Slideshow</a:t>
            </a:r>
          </a:p>
        </p:txBody>
      </p:sp>
      <p:sp>
        <p:nvSpPr>
          <p:cNvPr id="2" name="Title"/>
          <p:cNvSpPr>
            <a:spLocks noGrp="1"/>
          </p:cNvSpPr>
          <p:nvPr>
            <p:ph type="title" idx="4294967295"/>
          </p:nvPr>
        </p:nvSpPr>
        <p:spPr>
          <a:xfrm>
            <a:off x="0" y="504496"/>
            <a:ext cx="9144000" cy="925225"/>
          </a:xfrm>
        </p:spPr>
        <p:txBody>
          <a:bodyPr>
            <a:normAutofit/>
          </a:bodyPr>
          <a:lstStyle/>
          <a:p>
            <a:pPr algn="ctr"/>
            <a:r>
              <a:rPr lang="en-US" sz="3600" dirty="0"/>
              <a:t>CHEMISTRY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23610FE2-4480-4F8A-8087-953E5D3DD02E}"/>
              </a:ext>
            </a:extLst>
          </p:cNvPr>
          <p:cNvSpPr>
            <a:spLocks noGrp="1"/>
          </p:cNvSpPr>
          <p:nvPr>
            <p:ph type="ftr" sz="quarter" idx="11"/>
          </p:nvPr>
        </p:nvSpPr>
        <p:spPr>
          <a:xfrm>
            <a:off x="502912" y="6478587"/>
            <a:ext cx="780669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70000" lnSpcReduction="20000"/>
          </a:bodyPr>
          <a:lstStyle/>
          <a:p>
            <a:pPr marL="342900" indent="-342900">
              <a:buAutoNum type="alphaLcParenBoth"/>
            </a:pPr>
            <a:r>
              <a:rPr lang="en-US" sz="1600" dirty="0"/>
              <a:t>A universal indicator assumes a different color in solutions of different pH values. Thus, it can be added to a solution to determine the pH of the solution. The eight vials each contain a universal indicator and 0.1-</a:t>
            </a:r>
            <a:r>
              <a:rPr lang="en-US" sz="1600" i="1" dirty="0"/>
              <a:t>M </a:t>
            </a:r>
            <a:r>
              <a:rPr lang="en-US" sz="1600" dirty="0"/>
              <a:t>solutions of progressively weaker acids: </a:t>
            </a:r>
            <a:r>
              <a:rPr lang="en-US" sz="1600" dirty="0" err="1"/>
              <a:t>HCl</a:t>
            </a:r>
            <a:r>
              <a:rPr lang="en-US" sz="1600" dirty="0"/>
              <a:t> (pH = l), CH</a:t>
            </a:r>
            <a:r>
              <a:rPr lang="en-US" sz="1600" baseline="-25000" dirty="0"/>
              <a:t>3</a:t>
            </a:r>
            <a:r>
              <a:rPr lang="en-US" sz="1600" dirty="0"/>
              <a:t>CO</a:t>
            </a:r>
            <a:r>
              <a:rPr lang="en-US" sz="1600" baseline="-25000" dirty="0"/>
              <a:t>2</a:t>
            </a:r>
            <a:r>
              <a:rPr lang="en-US" sz="1600" dirty="0"/>
              <a:t>H (pH = 3), and NH</a:t>
            </a:r>
            <a:r>
              <a:rPr lang="en-US" sz="1600" baseline="-25000" dirty="0"/>
              <a:t>4</a:t>
            </a:r>
            <a:r>
              <a:rPr lang="en-US" sz="1600" dirty="0"/>
              <a:t>Cl (pH = 5), deionized water, a neutral substance (pH = 7); and 0.1-</a:t>
            </a:r>
            <a:r>
              <a:rPr lang="en-US" sz="1600" i="1" dirty="0"/>
              <a:t>M </a:t>
            </a:r>
            <a:r>
              <a:rPr lang="en-US" sz="1600" dirty="0"/>
              <a:t>solutions of the progressively stronger bases: </a:t>
            </a:r>
            <a:r>
              <a:rPr lang="en-US" sz="1600" dirty="0" err="1"/>
              <a:t>KCl</a:t>
            </a:r>
            <a:r>
              <a:rPr lang="en-US" sz="1600" dirty="0"/>
              <a:t> (pH = 7), aniline, C</a:t>
            </a:r>
            <a:r>
              <a:rPr lang="en-US" sz="1600" baseline="-25000" dirty="0"/>
              <a:t>6</a:t>
            </a:r>
            <a:r>
              <a:rPr lang="en-US" sz="1600" dirty="0"/>
              <a:t>H</a:t>
            </a:r>
            <a:r>
              <a:rPr lang="en-US" sz="1600" baseline="-25000" dirty="0"/>
              <a:t>5</a:t>
            </a:r>
            <a:r>
              <a:rPr lang="en-US" sz="1600" dirty="0"/>
              <a:t>NH</a:t>
            </a:r>
            <a:r>
              <a:rPr lang="en-US" sz="1600" baseline="-25000" dirty="0"/>
              <a:t>2</a:t>
            </a:r>
            <a:r>
              <a:rPr lang="en-US" sz="1600" dirty="0"/>
              <a:t> (pH = 9), NH</a:t>
            </a:r>
            <a:r>
              <a:rPr lang="en-US" sz="1600" baseline="-25000" dirty="0"/>
              <a:t>3</a:t>
            </a:r>
            <a:r>
              <a:rPr lang="en-US" sz="1600" dirty="0"/>
              <a:t> (pH = 11), and </a:t>
            </a:r>
            <a:r>
              <a:rPr lang="en-US" sz="1600" dirty="0" err="1"/>
              <a:t>NaOH</a:t>
            </a:r>
            <a:r>
              <a:rPr lang="en-US" sz="1600" dirty="0"/>
              <a:t> (pH = 13).</a:t>
            </a:r>
          </a:p>
          <a:p>
            <a:pPr marL="342900" indent="-342900">
              <a:buAutoNum type="alphaLcParenBoth"/>
            </a:pPr>
            <a:r>
              <a:rPr lang="en-US" sz="1600" dirty="0"/>
              <a:t>pH paper contains a mixture of indicators that give different colors in solutions of differing pH values. (credit: modification of work by </a:t>
            </a:r>
            <a:r>
              <a:rPr lang="en-US" sz="1600" dirty="0" err="1"/>
              <a:t>Sahar</a:t>
            </a:r>
            <a:r>
              <a:rPr lang="en-US" sz="1600" dirty="0"/>
              <a:t> </a:t>
            </a:r>
            <a:r>
              <a:rPr lang="en-US" sz="1600" dirty="0" err="1"/>
              <a:t>Atwa</a:t>
            </a:r>
            <a:r>
              <a:rPr lang="en-US" sz="1600" dirty="0"/>
              <a:t>)</a:t>
            </a:r>
          </a:p>
        </p:txBody>
      </p:sp>
      <p:pic>
        <p:nvPicPr>
          <p:cNvPr id="2" name="Figure" descr="This figure contains two images. The first shows a variety of colors of solutions in labeled beakers. A red solution in a beaker is labeled “0.10 M H C l.” An orange solution is labeled “0.10 M C H subscript 3 C O O H.” A yellow-orange solution is labeled “0.1 M N H subscript 4 C l.” A yellow solution is labeled “deionized water.” A second solution beaker is labeled “0.10 M K C l.” A green solution is labeled “0.10 M aniline.” A blue solution is labeled “0.10 M N H subscript 4 C l (a q).” A final beaker containing a dark blue solution is labeled “0.10 M N a O H.” Image b shows pHydrion paper that is used for measuring pH in the range of p H from 1 to 12. The color scale for identifying p H based on color is shown along with several of the test strips used to evaluate p 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6080" b="-1608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14.5</a:t>
            </a:r>
          </a:p>
        </p:txBody>
      </p:sp>
    </p:spTree>
    <p:extLst>
      <p:ext uri="{BB962C8B-B14F-4D97-AF65-F5344CB8AC3E}">
        <p14:creationId xmlns:p14="http://schemas.microsoft.com/office/powerpoint/2010/main" val="645200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23610FE2-4480-4F8A-8087-953E5D3DD02E}"/>
              </a:ext>
            </a:extLst>
          </p:cNvPr>
          <p:cNvSpPr>
            <a:spLocks noGrp="1"/>
          </p:cNvSpPr>
          <p:nvPr>
            <p:ph type="ftr" sz="quarter" idx="11"/>
          </p:nvPr>
        </p:nvSpPr>
        <p:spPr>
          <a:xfrm>
            <a:off x="502912" y="6478587"/>
            <a:ext cx="780669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Some of the common strong acids and bases are listed here.</a:t>
            </a:r>
          </a:p>
        </p:txBody>
      </p:sp>
      <p:pic>
        <p:nvPicPr>
          <p:cNvPr id="4" name="Figure" descr="This table has seven rows and two columns. The first row is a header row, and it labels each column, “6 Strong Acids,” and, “6 Strong Bases.” Under the “6 Strong Acids” column are the following: H C l O subscript 4 perchloric acid; H C l hydrochloric acid; H B r hydrobromic acid; H I hydroiodic acid; H N O subscript 3 nitric acid; H subscript 2 S O subscript 4 sulfuric acid. Under the “6 Strong Bases” column are the following: L i O H lithium hydroxide; N a O H sodium hydroxide; K O H potassium hydroxide; C a ( O H ) subscript 2 calcium hydroxide; S r ( O H ) subscript 2 strontium hydroxide; B a ( O H ) subscript 2 barium hydroxid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279" r="-327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14.6</a:t>
            </a:r>
          </a:p>
        </p:txBody>
      </p:sp>
    </p:spTree>
    <p:extLst>
      <p:ext uri="{BB962C8B-B14F-4D97-AF65-F5344CB8AC3E}">
        <p14:creationId xmlns:p14="http://schemas.microsoft.com/office/powerpoint/2010/main" val="2377966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23610FE2-4480-4F8A-8087-953E5D3DD02E}"/>
              </a:ext>
            </a:extLst>
          </p:cNvPr>
          <p:cNvSpPr>
            <a:spLocks noGrp="1"/>
          </p:cNvSpPr>
          <p:nvPr>
            <p:ph type="ftr" sz="quarter" idx="11"/>
          </p:nvPr>
        </p:nvSpPr>
        <p:spPr>
          <a:xfrm>
            <a:off x="502912" y="6478587"/>
            <a:ext cx="780669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diagram shows the relative strengths of conjugate acid-base pairs, as indicated by their ionization constants in aqueous solution.</a:t>
            </a:r>
          </a:p>
        </p:txBody>
      </p:sp>
      <p:pic>
        <p:nvPicPr>
          <p:cNvPr id="2" name="Figure" descr="The diagram shows two horizontal bars. The first, labeled, “Relative acid strength,” at the top is red on the left and gradually changes to purple on the right. The red end at the left is labeled, “Stronger acids.” The purple end at the right is labeled, “Weaker acids.” Just outside the bar to the lower left is the label, “K subscript a.” The bar is marked off in increments with a specific acid listed above each increment. The first mark is at 1.0 with H subscript 3 O superscript positive sign. The second is ten raised to the negative two with H C l O subscript 2. The third is ten raised to the negative 4 with H F. The fourth is ten raised to the negative 6 with H subscript 2 C O subscript 3. The fifth is ten raised to a negative 8 with C H subscript 3 C O O H. The sixth is ten raised to the negative ten with N H subscript 4 superscript positive sign. The seventh is ten raised to a negative 12 with H P O subscript 4 superscript 2 negative sign. The eighth is ten raised to the negative 14 with H subscript 2 O. Similarly the second bar, which is labeled “Relative conjugate base strength,” is purple at the left end and gradually becomes blue at the right end. Outside the bar to the left is the label, “Weaker bases.” Outside the bar to the right is the label, “Stronger bases.” Below and to the left of the bar is the label, “K subscript b.” The bar is similarly marked at increments with bases listed above each increment. The first is at ten raised to the negative 14 with H subscript 2 O above it. The second is ten raised to the negative 12 C l O subscript 2 superscript negative sign. The third is ten raised to the negative ten with F superscript negative sign. The fourth is ten raised to a negative eight with H C O subscript 3 superscript negative sign. The fifth is ten raised to the negative 6 with C H subscript 3 C O O superscript negative sign. The sixth is ten raised to the negative 4 with N H subscript 3. The seventh is ten raised to the negative 2 with P O subscript 4 superscript three negative sign. The eighth is 1.0 with O H superscript negative sig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2703" b="-1270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14.7</a:t>
            </a:r>
          </a:p>
        </p:txBody>
      </p:sp>
    </p:spTree>
    <p:extLst>
      <p:ext uri="{BB962C8B-B14F-4D97-AF65-F5344CB8AC3E}">
        <p14:creationId xmlns:p14="http://schemas.microsoft.com/office/powerpoint/2010/main" val="1530486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23610FE2-4480-4F8A-8087-953E5D3DD02E}"/>
              </a:ext>
            </a:extLst>
          </p:cNvPr>
          <p:cNvSpPr>
            <a:spLocks noGrp="1"/>
          </p:cNvSpPr>
          <p:nvPr>
            <p:ph type="ftr" sz="quarter" idx="11"/>
          </p:nvPr>
        </p:nvSpPr>
        <p:spPr>
          <a:xfrm>
            <a:off x="502912" y="6478587"/>
            <a:ext cx="780669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chart shows the relative strengths of conjugate acid-base pairs.</a:t>
            </a:r>
          </a:p>
        </p:txBody>
      </p:sp>
      <p:pic>
        <p:nvPicPr>
          <p:cNvPr id="2" name="Figure" descr="This figure includes a table separated into a left half which is labeled “Acids” and a right half labeled “Bases.” A red arrow points up the left side, which is labeled “Increasing acid strength.” Similarly, a blue arrow points downward along the right side, which is labeled “Increasing base strength.” Names of acids and bases are listed next to each arrow toward the center of the table, followed by chemical formulas. Acids listed top to bottom are sulfuric acid, H subscript 2 S O subscript 4, hydrogen iodide, H I, hydrogen bromide, H B r, hydrogen chloride, H C l, nitric acid, H N O subscript 3, hydronium ion ( in pink text) H subscript 3 O superscript plus, hydrogen sulfate ion, H S O subscript 4 superscript negative, phosphoric acid, H subscript 3 P O subscript 4, hydrogen fluoride, H F, nitrous acid, H N O subscript 2, acetic acid, C H subscript 3 C O subscript 2 H, carbonic acid H subscript 2 C O subscript 3, hydrogen sulfide, H subscript 2 S, ammonium ion, N H subscript 4 superscript +, hydrogen cyanide, H C N, hydrogen carbonate ion, H C O subscript 3 superscript negative, water (shaded in beige) H subscript 2 O, hydrogen sulfide ion, H S superscript negative, ethanol, C subscript 2 H subscript 5 O H, ammonia, N H subscript 3, hydrogen, H subscript 2, methane, and C H subscript 4. The acids at the top of the listing from sulfuric acid through nitric acid are grouped with a bracket to the right labeled “Undergo complete acid ionization in water.” Similarly, the acids at the bottom from hydrogen sulfide ion through methane are grouped with a bracket and labeled, “Do not undergo acid ionization in water.” The right half of the figure lists bases and formulas. From top to bottom the bases listed are hydrogen sulfate ion, H S O subscript 4 superscript negative, iodide ion, I superscript negative, bromide ion, B r superscript negative, chloride ion, C l superscript negative, nitrate ion, N O subscript 3 superscript negative, water (shaded in beige), H subscript 2 O, sulfate ion, S O subscript 4 superscript 2 negative, dihydrogen phosphate ion, H subscript 2 P O subscript 4 superscript negative, fluoride ion, F superscript negative, nitrite ion, N O subscript 2 superscript negative, acetate ion, C H subscript 3 C O subscript 2 superscript negative, hydrogen carbonate ion, H C O subscript 3 superscript negative, hydrogen sulfide ion, H S superscript negative, ammonia, N H subscript 3, cyanide ion, C N superscript negative, carbonate ion, C O subscript 3 superscript 2 negative, hydroxide ion (in blue), O H superscript negative, sulfide ion, S superscript 2 negative, ethoxide ion, C subscript 2 H subscript 5 O superscript negative, amide ion N H subscript 2 superscript negative, hydride ion, H superscript negative, and methide ion C H subscript 3 superscript negative. The bases at the top, from perchlorate ion through nitrate ion are group with a bracket which is labeled “Do not undergo base ionization in water.” Similarly, the lower 5 in the listing, from sulfide ion through methide ion are grouped and labeled “Undergo complete base ionization in wat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3221" r="-5322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14.8</a:t>
            </a:r>
          </a:p>
        </p:txBody>
      </p:sp>
    </p:spTree>
    <p:extLst>
      <p:ext uri="{BB962C8B-B14F-4D97-AF65-F5344CB8AC3E}">
        <p14:creationId xmlns:p14="http://schemas.microsoft.com/office/powerpoint/2010/main" val="2432549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23610FE2-4480-4F8A-8087-953E5D3DD02E}"/>
              </a:ext>
            </a:extLst>
          </p:cNvPr>
          <p:cNvSpPr>
            <a:spLocks noGrp="1"/>
          </p:cNvSpPr>
          <p:nvPr>
            <p:ph type="ftr" sz="quarter" idx="11"/>
          </p:nvPr>
        </p:nvSpPr>
        <p:spPr>
          <a:xfrm>
            <a:off x="502912" y="6478587"/>
            <a:ext cx="780669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a:bodyPr>
          <a:lstStyle/>
          <a:p>
            <a:r>
              <a:rPr lang="en-US" sz="1600" dirty="0"/>
              <a:t>pH paper indicates that a 0.l-</a:t>
            </a:r>
            <a:r>
              <a:rPr lang="en-US" sz="1600" i="1" dirty="0"/>
              <a:t>M </a:t>
            </a:r>
            <a:r>
              <a:rPr lang="en-US" sz="1600" dirty="0"/>
              <a:t>solution of </a:t>
            </a:r>
            <a:r>
              <a:rPr lang="en-US" sz="1600" dirty="0" err="1"/>
              <a:t>HCl</a:t>
            </a:r>
            <a:r>
              <a:rPr lang="en-US" sz="1600" dirty="0"/>
              <a:t> (beaker on left) has a pH of 1. The acid is fully ionized and [H</a:t>
            </a:r>
            <a:r>
              <a:rPr lang="en-US" sz="1600" baseline="-25000" dirty="0"/>
              <a:t>3</a:t>
            </a:r>
            <a:r>
              <a:rPr lang="en-US" sz="1600" dirty="0"/>
              <a:t> O</a:t>
            </a:r>
            <a:r>
              <a:rPr lang="en-US" sz="1600" baseline="30000" dirty="0"/>
              <a:t>+</a:t>
            </a:r>
            <a:r>
              <a:rPr lang="en-US" sz="1600" dirty="0"/>
              <a:t>] = 0.1 </a:t>
            </a:r>
            <a:r>
              <a:rPr lang="en-US" sz="1600" i="1" dirty="0"/>
              <a:t>M</a:t>
            </a:r>
            <a:r>
              <a:rPr lang="en-US" sz="1600" dirty="0"/>
              <a:t>. A 0.1-</a:t>
            </a:r>
            <a:r>
              <a:rPr lang="en-US" sz="1600" i="1" dirty="0"/>
              <a:t>M </a:t>
            </a:r>
            <a:r>
              <a:rPr lang="en-US" sz="1600" dirty="0"/>
              <a:t>solution of CH</a:t>
            </a:r>
            <a:r>
              <a:rPr lang="en-US" sz="1600" baseline="-25000" dirty="0"/>
              <a:t>3</a:t>
            </a:r>
            <a:r>
              <a:rPr lang="en-US" sz="1600" dirty="0"/>
              <a:t>CO</a:t>
            </a:r>
            <a:r>
              <a:rPr lang="en-US" sz="1600" baseline="-25000" dirty="0"/>
              <a:t>2</a:t>
            </a:r>
            <a:r>
              <a:rPr lang="en-US" sz="1600" dirty="0"/>
              <a:t>H (beaker on right) is has a pH of 3 ( [H</a:t>
            </a:r>
            <a:r>
              <a:rPr lang="en-US" sz="1600" baseline="-25000" dirty="0"/>
              <a:t>3</a:t>
            </a:r>
            <a:r>
              <a:rPr lang="en-US" sz="1600" dirty="0"/>
              <a:t> O</a:t>
            </a:r>
            <a:r>
              <a:rPr lang="en-US" sz="1600" baseline="30000" dirty="0"/>
              <a:t>+</a:t>
            </a:r>
            <a:r>
              <a:rPr lang="en-US" sz="1600" dirty="0"/>
              <a:t>] = 0.001 </a:t>
            </a:r>
            <a:r>
              <a:rPr lang="en-US" sz="1600" i="1" dirty="0"/>
              <a:t>M</a:t>
            </a:r>
            <a:r>
              <a:rPr lang="en-US" sz="1600" dirty="0"/>
              <a:t>) because the weak acid CH</a:t>
            </a:r>
            <a:r>
              <a:rPr lang="en-US" sz="1600" baseline="-25000" dirty="0"/>
              <a:t>3</a:t>
            </a:r>
            <a:r>
              <a:rPr lang="en-US" sz="1600" dirty="0"/>
              <a:t>CO</a:t>
            </a:r>
            <a:r>
              <a:rPr lang="en-US" sz="1600" baseline="-25000" dirty="0"/>
              <a:t>2</a:t>
            </a:r>
            <a:r>
              <a:rPr lang="en-US" sz="1600" dirty="0"/>
              <a:t>H is only partially ionized. In this solution, [H</a:t>
            </a:r>
            <a:r>
              <a:rPr lang="en-US" sz="1600" baseline="-25000" dirty="0"/>
              <a:t>3</a:t>
            </a:r>
            <a:r>
              <a:rPr lang="en-US" sz="1600" dirty="0"/>
              <a:t> O</a:t>
            </a:r>
            <a:r>
              <a:rPr lang="en-US" sz="1600" baseline="30000" dirty="0"/>
              <a:t>+</a:t>
            </a:r>
            <a:r>
              <a:rPr lang="en-US" sz="1600" dirty="0"/>
              <a:t>] &lt; [CH</a:t>
            </a:r>
            <a:r>
              <a:rPr lang="en-US" sz="1600" baseline="-25000" dirty="0"/>
              <a:t>3</a:t>
            </a:r>
            <a:r>
              <a:rPr lang="en-US" sz="1600" dirty="0"/>
              <a:t>CO</a:t>
            </a:r>
            <a:r>
              <a:rPr lang="en-US" sz="1600" baseline="-25000" dirty="0"/>
              <a:t>2</a:t>
            </a:r>
            <a:r>
              <a:rPr lang="en-US" sz="1600" dirty="0"/>
              <a:t>H]. (credit: modification of work by </a:t>
            </a:r>
            <a:r>
              <a:rPr lang="en-US" sz="1600" dirty="0" err="1"/>
              <a:t>Sahar</a:t>
            </a:r>
            <a:r>
              <a:rPr lang="en-US" sz="1600" dirty="0"/>
              <a:t> </a:t>
            </a:r>
            <a:r>
              <a:rPr lang="en-US" sz="1600" dirty="0" err="1"/>
              <a:t>Atwa</a:t>
            </a:r>
            <a:r>
              <a:rPr lang="en-US" sz="1600" dirty="0"/>
              <a:t>)</a:t>
            </a:r>
          </a:p>
        </p:txBody>
      </p:sp>
      <p:pic>
        <p:nvPicPr>
          <p:cNvPr id="2" name="Figure" descr="This image shows two bottles containing clear colorless solutions. Each bottle contains a single p H indicator strip. The strip in the bottle on the left is red, and a similar red strip is placed on a filter paper circle in front of the bottle on surface on which the bottles are resting. Similarly, the second bottle on the right contains and orange strip and an orange strip is placed in front of it on a filter paper circle. Between the two bottles is a pack of p Hydrion papers with a p H color scale on its cov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7538" r="-3753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14.9</a:t>
            </a:r>
          </a:p>
        </p:txBody>
      </p:sp>
    </p:spTree>
    <p:extLst>
      <p:ext uri="{BB962C8B-B14F-4D97-AF65-F5344CB8AC3E}">
        <p14:creationId xmlns:p14="http://schemas.microsoft.com/office/powerpoint/2010/main" val="3796935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23610FE2-4480-4F8A-8087-953E5D3DD02E}"/>
              </a:ext>
            </a:extLst>
          </p:cNvPr>
          <p:cNvSpPr>
            <a:spLocks noGrp="1"/>
          </p:cNvSpPr>
          <p:nvPr>
            <p:ph type="ftr" sz="quarter" idx="11"/>
          </p:nvPr>
        </p:nvSpPr>
        <p:spPr>
          <a:xfrm>
            <a:off x="502912" y="6478587"/>
            <a:ext cx="780669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pH paper indicates that a 0.1-</a:t>
            </a:r>
            <a:r>
              <a:rPr lang="en-US" sz="1600" i="1" dirty="0"/>
              <a:t>M </a:t>
            </a:r>
            <a:r>
              <a:rPr lang="en-US" sz="1600" dirty="0"/>
              <a:t>solution of NH</a:t>
            </a:r>
            <a:r>
              <a:rPr lang="en-US" sz="1600" baseline="-25000" dirty="0"/>
              <a:t>3</a:t>
            </a:r>
            <a:r>
              <a:rPr lang="en-US" sz="1600" dirty="0"/>
              <a:t> (left) is weakly basic. The solution has a </a:t>
            </a:r>
            <a:r>
              <a:rPr lang="en-US" sz="1600" dirty="0" err="1"/>
              <a:t>pOH</a:t>
            </a:r>
            <a:r>
              <a:rPr lang="en-US" sz="1600" dirty="0"/>
              <a:t> of 3 ([OH</a:t>
            </a:r>
            <a:r>
              <a:rPr lang="en-US" sz="1600" baseline="30000" dirty="0"/>
              <a:t>−</a:t>
            </a:r>
            <a:r>
              <a:rPr lang="en-US" sz="1600" dirty="0"/>
              <a:t>] = 0.001 </a:t>
            </a:r>
            <a:r>
              <a:rPr lang="en-US" sz="1600" i="1" dirty="0"/>
              <a:t>M</a:t>
            </a:r>
            <a:r>
              <a:rPr lang="en-US" sz="1600" dirty="0"/>
              <a:t>) because the weak base NH</a:t>
            </a:r>
            <a:r>
              <a:rPr lang="en-US" sz="1600" baseline="-25000" dirty="0"/>
              <a:t>3</a:t>
            </a:r>
            <a:r>
              <a:rPr lang="en-US" sz="1600" dirty="0"/>
              <a:t> only partially reacts with water. A 0.1-</a:t>
            </a:r>
            <a:r>
              <a:rPr lang="en-US" sz="1600" i="1" dirty="0"/>
              <a:t>M </a:t>
            </a:r>
            <a:r>
              <a:rPr lang="en-US" sz="1600" dirty="0"/>
              <a:t>solution of </a:t>
            </a:r>
            <a:r>
              <a:rPr lang="en-US" sz="1600" dirty="0" err="1"/>
              <a:t>NaOH</a:t>
            </a:r>
            <a:r>
              <a:rPr lang="en-US" sz="1600" dirty="0"/>
              <a:t> (right) has a </a:t>
            </a:r>
            <a:r>
              <a:rPr lang="en-US" sz="1600" dirty="0" err="1"/>
              <a:t>pOH</a:t>
            </a:r>
            <a:r>
              <a:rPr lang="en-US" sz="1600" dirty="0"/>
              <a:t> of 1 because </a:t>
            </a:r>
            <a:r>
              <a:rPr lang="en-US" sz="1600" dirty="0" err="1"/>
              <a:t>NaOH</a:t>
            </a:r>
            <a:r>
              <a:rPr lang="en-US" sz="1600" dirty="0"/>
              <a:t> is a strong base. (credit: modification of work by </a:t>
            </a:r>
            <a:r>
              <a:rPr lang="en-US" sz="1600" dirty="0" err="1"/>
              <a:t>Sahar</a:t>
            </a:r>
            <a:r>
              <a:rPr lang="en-US" sz="1600" dirty="0"/>
              <a:t> </a:t>
            </a:r>
            <a:r>
              <a:rPr lang="en-US" sz="1600" dirty="0" err="1"/>
              <a:t>Atwa</a:t>
            </a:r>
            <a:r>
              <a:rPr lang="en-US" sz="1600" dirty="0"/>
              <a:t>)</a:t>
            </a:r>
          </a:p>
        </p:txBody>
      </p:sp>
      <p:pic>
        <p:nvPicPr>
          <p:cNvPr id="2" name="Figure" descr="This photo shows two glass containers filled with a transparent liquid. In between the containers is a p H strip indicator guide. There are p H strips placed in front of each glass container. The liquid in the container on the left appears to have a p H of 10 or 11. The liquid in the container on the right appears to have a p H of about 13 or 14."/>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5920" r="-1592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14.10</a:t>
            </a:r>
          </a:p>
        </p:txBody>
      </p:sp>
    </p:spTree>
    <p:extLst>
      <p:ext uri="{BB962C8B-B14F-4D97-AF65-F5344CB8AC3E}">
        <p14:creationId xmlns:p14="http://schemas.microsoft.com/office/powerpoint/2010/main" val="3426455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23610FE2-4480-4F8A-8087-953E5D3DD02E}"/>
              </a:ext>
            </a:extLst>
          </p:cNvPr>
          <p:cNvSpPr>
            <a:spLocks noGrp="1"/>
          </p:cNvSpPr>
          <p:nvPr>
            <p:ph type="ftr" sz="quarter" idx="11"/>
          </p:nvPr>
        </p:nvSpPr>
        <p:spPr>
          <a:xfrm>
            <a:off x="502912" y="6478587"/>
            <a:ext cx="780669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Vinegar is a solution of acetic acid, a weak acid. (credit: modification of work by “</a:t>
            </a:r>
            <a:r>
              <a:rPr lang="en-US" sz="1600" dirty="0" err="1"/>
              <a:t>HomeSpot</a:t>
            </a:r>
            <a:r>
              <a:rPr lang="en-US" sz="1600" dirty="0"/>
              <a:t> </a:t>
            </a:r>
            <a:r>
              <a:rPr lang="cs-CZ" sz="1600" dirty="0"/>
              <a:t>HQ”/</a:t>
            </a:r>
            <a:r>
              <a:rPr lang="cs-CZ" sz="1600" dirty="0" err="1"/>
              <a:t>Flickr</a:t>
            </a:r>
            <a:r>
              <a:rPr lang="cs-CZ" sz="1600" dirty="0"/>
              <a:t>)</a:t>
            </a:r>
            <a:endParaRPr lang="en-US" sz="1600" dirty="0"/>
          </a:p>
        </p:txBody>
      </p:sp>
      <p:pic>
        <p:nvPicPr>
          <p:cNvPr id="2" name="Figure" descr="An image shows the label of a bottle of distilled white vinegar. The label states that the contents have been reduced with water to 5 percent acidit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9689" r="-5968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14.11</a:t>
            </a:r>
          </a:p>
        </p:txBody>
      </p:sp>
    </p:spTree>
    <p:extLst>
      <p:ext uri="{BB962C8B-B14F-4D97-AF65-F5344CB8AC3E}">
        <p14:creationId xmlns:p14="http://schemas.microsoft.com/office/powerpoint/2010/main" val="1003004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23610FE2-4480-4F8A-8087-953E5D3DD02E}"/>
              </a:ext>
            </a:extLst>
          </p:cNvPr>
          <p:cNvSpPr>
            <a:spLocks noGrp="1"/>
          </p:cNvSpPr>
          <p:nvPr>
            <p:ph type="ftr" sz="quarter" idx="11"/>
          </p:nvPr>
        </p:nvSpPr>
        <p:spPr>
          <a:xfrm>
            <a:off x="502912" y="6478587"/>
            <a:ext cx="780669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A diagram is shown that includes six rust-red rectangles. The first rectangle is labeled, “p H,” and there is an arrow that points to the right to the second rectangle. The second rectangle is labeled, “[ H subscript 3 O superscript plus ].” There is an arrow that points right to the third rectangle. The third rectangle is labeled, “Calculate x subscript [ H subscript 3 O superscript plus ].” There is an arrow that points right to the fourth rectangle. The fourth rectangle is labeled, “Calculate x subscript [ H N O subscript 2 ] and x subscript [ N O subscript 2 superscript negative sign ].” There is an arrow that points down to the fifth rectangle. The fifth rectangle is labeled, “Calculate equilibrium concentrations.” There is an arrow that points down to the sixth rectangle. The sixth rectangle is labeled, “Calculate K subscript 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8052" r="-805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lstStyle/>
          <a:p>
            <a:r>
              <a:rPr lang="en-US" b="1" dirty="0"/>
              <a:t>Example 14.11</a:t>
            </a:r>
            <a:endParaRPr lang="en-US" dirty="0"/>
          </a:p>
        </p:txBody>
      </p:sp>
    </p:spTree>
    <p:extLst>
      <p:ext uri="{BB962C8B-B14F-4D97-AF65-F5344CB8AC3E}">
        <p14:creationId xmlns:p14="http://schemas.microsoft.com/office/powerpoint/2010/main" val="2617412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23610FE2-4480-4F8A-8087-953E5D3DD02E}"/>
              </a:ext>
            </a:extLst>
          </p:cNvPr>
          <p:cNvSpPr>
            <a:spLocks noGrp="1"/>
          </p:cNvSpPr>
          <p:nvPr>
            <p:ph type="ftr" sz="quarter" idx="11"/>
          </p:nvPr>
        </p:nvSpPr>
        <p:spPr>
          <a:xfrm>
            <a:off x="502912" y="6478587"/>
            <a:ext cx="780669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pain of an ant’s sting is caused by formic acid. (credit: John </a:t>
            </a:r>
            <a:r>
              <a:rPr lang="en-US" sz="1600" dirty="0" err="1"/>
              <a:t>Tann</a:t>
            </a:r>
            <a:r>
              <a:rPr lang="en-US" sz="1600" dirty="0"/>
              <a:t>)</a:t>
            </a:r>
          </a:p>
        </p:txBody>
      </p:sp>
      <p:pic>
        <p:nvPicPr>
          <p:cNvPr id="2" name="Figure" descr="A photograph is shown of a large black ant on the end of a human finge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4856" r="-1485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14.12</a:t>
            </a:r>
          </a:p>
        </p:txBody>
      </p:sp>
    </p:spTree>
    <p:extLst>
      <p:ext uri="{BB962C8B-B14F-4D97-AF65-F5344CB8AC3E}">
        <p14:creationId xmlns:p14="http://schemas.microsoft.com/office/powerpoint/2010/main" val="181182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23610FE2-4480-4F8A-8087-953E5D3DD02E}"/>
              </a:ext>
            </a:extLst>
          </p:cNvPr>
          <p:cNvSpPr>
            <a:spLocks noGrp="1"/>
          </p:cNvSpPr>
          <p:nvPr>
            <p:ph type="ftr" sz="quarter" idx="11"/>
          </p:nvPr>
        </p:nvSpPr>
        <p:spPr>
          <a:xfrm>
            <a:off x="502912" y="6478587"/>
            <a:ext cx="780669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A diagram is shown with 4 tan rectangles connected with right pointing arrows. The first is labeled “Determine the direction of change.” The second is labeled “Determine x and the equilibrium concentrations.” The third is labeled “Solve for x and the equilibrium concentrations.” The final rectangle is labeled “Check the mat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2626" b="-7262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lstStyle/>
          <a:p>
            <a:r>
              <a:rPr lang="en-US" b="1" dirty="0"/>
              <a:t>Example 14.13</a:t>
            </a:r>
            <a:endParaRPr lang="en-US" dirty="0"/>
          </a:p>
        </p:txBody>
      </p:sp>
    </p:spTree>
    <p:extLst>
      <p:ext uri="{BB962C8B-B14F-4D97-AF65-F5344CB8AC3E}">
        <p14:creationId xmlns:p14="http://schemas.microsoft.com/office/powerpoint/2010/main" val="3971776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3610FE2-4480-4F8A-8087-953E5D3DD02E}"/>
              </a:ext>
            </a:extLst>
          </p:cNvPr>
          <p:cNvSpPr>
            <a:spLocks noGrp="1"/>
          </p:cNvSpPr>
          <p:nvPr>
            <p:ph type="ftr" sz="quarter" idx="11"/>
          </p:nvPr>
        </p:nvSpPr>
        <p:spPr>
          <a:xfrm>
            <a:off x="502912" y="6478587"/>
            <a:ext cx="780669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Sinkholes such as this are the result of reactions between acidic </a:t>
            </a:r>
            <a:r>
              <a:rPr lang="en-US" sz="1600" dirty="0" err="1"/>
              <a:t>groundwaters</a:t>
            </a:r>
            <a:r>
              <a:rPr lang="en-US" sz="1600" dirty="0"/>
              <a:t> and basic rock formations, like limestone. (credit: modification of work by Emil </a:t>
            </a:r>
            <a:r>
              <a:rPr lang="en-US" sz="1600" dirty="0" err="1"/>
              <a:t>Kehnel</a:t>
            </a:r>
            <a:r>
              <a:rPr lang="en-US" sz="1600" dirty="0"/>
              <a:t>)</a:t>
            </a:r>
          </a:p>
        </p:txBody>
      </p:sp>
      <p:pic>
        <p:nvPicPr>
          <p:cNvPr id="2" name="Figure" descr="A photograph is shown of a pond formed in a sinkhole. Layers of limestone with trees and shrubs surround the murky green water of the pon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446" b="-244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14.1</a:t>
            </a:r>
          </a:p>
        </p:txBody>
      </p:sp>
    </p:spTree>
    <p:extLst>
      <p:ext uri="{BB962C8B-B14F-4D97-AF65-F5344CB8AC3E}">
        <p14:creationId xmlns:p14="http://schemas.microsoft.com/office/powerpoint/2010/main" val="3013966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23610FE2-4480-4F8A-8087-953E5D3DD02E}"/>
              </a:ext>
            </a:extLst>
          </p:cNvPr>
          <p:cNvSpPr>
            <a:spLocks noGrp="1"/>
          </p:cNvSpPr>
          <p:nvPr>
            <p:ph type="ftr" sz="quarter" idx="11"/>
          </p:nvPr>
        </p:nvSpPr>
        <p:spPr>
          <a:xfrm>
            <a:off x="502912" y="6478587"/>
            <a:ext cx="780669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hree rectangles are shown with right pointing arrows between them. The first is labeled “Determine x and the equilibrium concentrations.” The second is labeled “Solve for x and the equilibrium concentrations. The third is labeled “Check the mat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2626" b="-7262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lstStyle/>
          <a:p>
            <a:r>
              <a:rPr lang="en-US" b="1" dirty="0"/>
              <a:t>Example 14.14</a:t>
            </a:r>
            <a:endParaRPr lang="en-US" dirty="0"/>
          </a:p>
        </p:txBody>
      </p:sp>
    </p:spTree>
    <p:extLst>
      <p:ext uri="{BB962C8B-B14F-4D97-AF65-F5344CB8AC3E}">
        <p14:creationId xmlns:p14="http://schemas.microsoft.com/office/powerpoint/2010/main" val="1503252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23610FE2-4480-4F8A-8087-953E5D3DD02E}"/>
              </a:ext>
            </a:extLst>
          </p:cNvPr>
          <p:cNvSpPr>
            <a:spLocks noGrp="1"/>
          </p:cNvSpPr>
          <p:nvPr>
            <p:ph type="ftr" sz="quarter" idx="11"/>
          </p:nvPr>
        </p:nvSpPr>
        <p:spPr>
          <a:xfrm>
            <a:off x="502912" y="6478587"/>
            <a:ext cx="780669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As you move from left to right and down the periodic table, the acid strength increases. As you move from right to left and up, the base strength increases.</a:t>
            </a:r>
          </a:p>
        </p:txBody>
      </p:sp>
      <p:pic>
        <p:nvPicPr>
          <p:cNvPr id="2" name="Figure" descr="This diagram has two rows and four columns. Red arrows point left across the bottom of the figure and down at the right side and are labeled “Increasing acid strength.” Blue arrows point left across the bottom and up at the right side of the figure and are labeled “Increasing base strength.” The first column is labeled 14 at the top and two white squares are beneath it. The first has the number 6 in the upper left corner and the formula C H subscript 4 in the center along with designation Neither acid nor base. The second square contains the number 14 in the upper left corner, the formula C H subscript 4 at the center and the designation Neither acid nor base. The second column is labeled 15 at the top and two blue squares are beneath it. The first has the number 7 in the upper left corner and the formula N H subscript 3 in the center along with the designation Weak base and K subscript b equals 1.8 times 10 superscript negative 5. The second square contains the number 15 in the upper left corner, the formula P H subscript 3 at the center and the designation Very weak base and K subscript b equals 4 times 10 superscript negative 28. The third column is labeled 16 at the top and two squares are beneath it. The first is shaded tan and has the number 8 in the upper left corner and the formula H subscript 2 O in the center along with the designation neutral. The second square is shaded pink, contains the number 16 in the upper left corner, the formula H subscript 2 S at the center and the designation Weak acid and K subscript a equals 9.5 times 10 superscript negative 8. The fourth column is labeled 17 at the top and two squares are beneath it. The first is shaded pink, has the number 9 in the upper left corner and the formula H F in the center along with the designation Weak acid and K subscript a equals 6.8 times 10 superscript negative 4. The second square is shaded a deeper pink, contains the number 17 in the upper left corner, the formula H C l at the center, and the designation Strong aci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3008" r="-2300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14.13</a:t>
            </a:r>
          </a:p>
        </p:txBody>
      </p:sp>
    </p:spTree>
    <p:extLst>
      <p:ext uri="{BB962C8B-B14F-4D97-AF65-F5344CB8AC3E}">
        <p14:creationId xmlns:p14="http://schemas.microsoft.com/office/powerpoint/2010/main" val="1782110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23610FE2-4480-4F8A-8087-953E5D3DD02E}"/>
              </a:ext>
            </a:extLst>
          </p:cNvPr>
          <p:cNvSpPr>
            <a:spLocks noGrp="1"/>
          </p:cNvSpPr>
          <p:nvPr>
            <p:ph type="ftr" sz="quarter" idx="11"/>
          </p:nvPr>
        </p:nvSpPr>
        <p:spPr>
          <a:xfrm>
            <a:off x="502912" y="6478587"/>
            <a:ext cx="780669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A diagram is shown that includes a central atom designated with the letter E. Single bonds extend above, below, left, and right of the E. An O atom is bonded to the right of the E, and an arrow points to the bond labeling it, “Bond a.” An H atom is single bonded to the right of the O atom. An arrow pointing to this bond connects it to the label, “Bond b.”"/>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868" b="-186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hidden="1"/>
          <p:cNvSpPr>
            <a:spLocks noGrp="1"/>
          </p:cNvSpPr>
          <p:nvPr>
            <p:ph type="title"/>
          </p:nvPr>
        </p:nvSpPr>
        <p:spPr/>
        <p:txBody>
          <a:bodyPr/>
          <a:lstStyle/>
          <a:p>
            <a:r>
              <a:rPr lang="en-US" dirty="0"/>
              <a:t>UNFIGURE 14.5</a:t>
            </a:r>
          </a:p>
        </p:txBody>
      </p:sp>
    </p:spTree>
    <p:extLst>
      <p:ext uri="{BB962C8B-B14F-4D97-AF65-F5344CB8AC3E}">
        <p14:creationId xmlns:p14="http://schemas.microsoft.com/office/powerpoint/2010/main" val="4175026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23610FE2-4480-4F8A-8087-953E5D3DD02E}"/>
              </a:ext>
            </a:extLst>
          </p:cNvPr>
          <p:cNvSpPr>
            <a:spLocks noGrp="1"/>
          </p:cNvSpPr>
          <p:nvPr>
            <p:ph type="ftr" sz="quarter" idx="11"/>
          </p:nvPr>
        </p:nvSpPr>
        <p:spPr>
          <a:xfrm>
            <a:off x="502912" y="6478587"/>
            <a:ext cx="780669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As the oxidation number of the central atom E increases, the acidity also increases.</a:t>
            </a:r>
          </a:p>
        </p:txBody>
      </p:sp>
      <p:pic>
        <p:nvPicPr>
          <p:cNvPr id="2" name="Figure" descr="A diagram is shown that includes four structural formulas for acids. A red, right pointing arrow is placed beneath the structures which is labeled “Increasing acid strength.” At the top left, the structure of Nitrous acid is provided. It includes an H atom to which an O atom with two unshared electron pairs is connected with a single bond to the right. A single bond extends to the right and slightly below to a N atom with one unshared electron pair. A double bond extends up and to the right from this N atom to an O atom which has two unshared electron pairs. To the upper right is a structure for Nitric acid. This structure differs from the previous structure in that the N atom is directly to the right of the first O atom and a second O atom with three unshared electron pairs is connected with a single bond below and to the right of the N atom which has no unshared electron pairs. At the lower left, an O atom with two unshared electron pairs is double bonded to its right to an S atom with a single unshared electron pair. An O atom with two unshared electron pairs is bonded above and an H atom is single bonded to this O atom. To the right of the S atom is a single bond to another O atom with two unshared electron pairs to which an H atom is single bonded. This structure is labeled “Sulfurous acid.” A similar structure which is labeled “Sulfuric acid” is placed in the lower right region of the figure. This structure differs in that an H atom is single bonded to the left of the first O atom, leaving it with two unshared electron pairs and a fourth O atom with two unshared electron pairs is double bonded beneath the S atom, leaving it with no unshared electron pair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5447" r="-1544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14.14</a:t>
            </a:r>
          </a:p>
        </p:txBody>
      </p:sp>
    </p:spTree>
    <p:extLst>
      <p:ext uri="{BB962C8B-B14F-4D97-AF65-F5344CB8AC3E}">
        <p14:creationId xmlns:p14="http://schemas.microsoft.com/office/powerpoint/2010/main" val="1174675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sclaimer">
            <a:extLst>
              <a:ext uri="{FF2B5EF4-FFF2-40B4-BE49-F238E27FC236}">
                <a16:creationId xmlns:a16="http://schemas.microsoft.com/office/drawing/2014/main" id="{23610FE2-4480-4F8A-8087-953E5D3DD02E}"/>
              </a:ext>
            </a:extLst>
          </p:cNvPr>
          <p:cNvSpPr>
            <a:spLocks noGrp="1"/>
          </p:cNvSpPr>
          <p:nvPr>
            <p:ph type="ftr" sz="quarter" idx="11"/>
          </p:nvPr>
        </p:nvSpPr>
        <p:spPr>
          <a:xfrm>
            <a:off x="502912" y="6478587"/>
            <a:ext cx="780669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neutralization reaction takes place between citric acid in lemons or acetic acid in vinegar, and the bases in the flesh of fish.</a:t>
            </a:r>
          </a:p>
        </p:txBody>
      </p:sp>
      <p:pic>
        <p:nvPicPr>
          <p:cNvPr id="2" name="Figure" descr="An image is shown of two fish with heads removed and skin on with lemon slices placed in the body cavit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4964" r="-2496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14.15</a:t>
            </a:r>
          </a:p>
        </p:txBody>
      </p:sp>
    </p:spTree>
    <p:extLst>
      <p:ext uri="{BB962C8B-B14F-4D97-AF65-F5344CB8AC3E}">
        <p14:creationId xmlns:p14="http://schemas.microsoft.com/office/powerpoint/2010/main" val="170931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23610FE2-4480-4F8A-8087-953E5D3DD02E}"/>
              </a:ext>
            </a:extLst>
          </p:cNvPr>
          <p:cNvSpPr>
            <a:spLocks noGrp="1"/>
          </p:cNvSpPr>
          <p:nvPr>
            <p:ph type="ftr" sz="quarter" idx="11"/>
          </p:nvPr>
        </p:nvSpPr>
        <p:spPr>
          <a:xfrm>
            <a:off x="502912" y="6478587"/>
            <a:ext cx="780669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Four tan rectangles are shown that are connected with right pointing arrows. The first is labeled “Determine the direction of change.” The second is labeled “Determine x and the equilibrium concentrations.” The third is labeled “Solve for x and the equilibrium concentrations.” The fourth is labeled “Check the mat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2626" b="-7262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lstStyle/>
          <a:p>
            <a:r>
              <a:rPr lang="en-US" b="1" dirty="0"/>
              <a:t>Example 14.15</a:t>
            </a:r>
            <a:endParaRPr lang="en-US" dirty="0"/>
          </a:p>
        </p:txBody>
      </p:sp>
    </p:spTree>
    <p:extLst>
      <p:ext uri="{BB962C8B-B14F-4D97-AF65-F5344CB8AC3E}">
        <p14:creationId xmlns:p14="http://schemas.microsoft.com/office/powerpoint/2010/main" val="2436025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23610FE2-4480-4F8A-8087-953E5D3DD02E}"/>
              </a:ext>
            </a:extLst>
          </p:cNvPr>
          <p:cNvSpPr>
            <a:spLocks noGrp="1"/>
          </p:cNvSpPr>
          <p:nvPr>
            <p:ph type="ftr" sz="quarter" idx="11"/>
          </p:nvPr>
        </p:nvSpPr>
        <p:spPr>
          <a:xfrm>
            <a:off x="502912" y="6478587"/>
            <a:ext cx="780669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When an aluminum ion reacts with water, the hydrated aluminum ion becomes a weak acid.</a:t>
            </a:r>
          </a:p>
        </p:txBody>
      </p:sp>
      <p:pic>
        <p:nvPicPr>
          <p:cNvPr id="2" name="Figure" descr="A reaction is shown using ball and stick models. On the left, inside brackets with a superscript of 3 plus outside to the right is structure labeled “[ A l ( H subscript 2 O ) subscript 6 ] superscript 3 plus.” Inside the brackets is s central grey atom to which 6 red atoms are bonded in an arrangement that distributes them evenly about the central grey atom. Each red atom has two smaller white atoms attached in a forked or bent arrangement. Outside the brackets to the right is a space-filling model that includes a red central sphere with two smaller white spheres attached in a bent arrangement. Beneath this structure is the label “H subscript 2 O.” A double sided arrow follows. Another set of brackets follows to the right of the arrows which have a superscript of two plus outside to the right. The structure inside the brackets is similar to that on the left, except a white atom is removed from the structure. The label below is also changed to “[ A l ( H subscript 2 O ) subscript 5 O H ] superscript 2 plus.” To the right of this structure and outside the brackets is a space filling model with a central red sphere to which 3 smaller white spheres are attached. This structure is labeled “H subscript 3 O superscript plu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3741" b="-1374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14.16</a:t>
            </a:r>
          </a:p>
        </p:txBody>
      </p:sp>
    </p:spTree>
    <p:extLst>
      <p:ext uri="{BB962C8B-B14F-4D97-AF65-F5344CB8AC3E}">
        <p14:creationId xmlns:p14="http://schemas.microsoft.com/office/powerpoint/2010/main" val="3396149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23610FE2-4480-4F8A-8087-953E5D3DD02E}"/>
              </a:ext>
            </a:extLst>
          </p:cNvPr>
          <p:cNvSpPr>
            <a:spLocks noGrp="1"/>
          </p:cNvSpPr>
          <p:nvPr>
            <p:ph type="ftr" sz="quarter" idx="11"/>
          </p:nvPr>
        </p:nvSpPr>
        <p:spPr>
          <a:xfrm>
            <a:off x="502912" y="6478587"/>
            <a:ext cx="780669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Four tan rectangles are shown that are connected with right pointing arrows. The first is labeled “Determine the direction of change.” The second is labeled “Determine x and the equilibrium concentrations.” The third is labeled “Solve for x and the equilibrium concentrations.” The fourth is labeled “Check the mat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2626" b="-7262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lstStyle/>
          <a:p>
            <a:r>
              <a:rPr lang="en-US" b="1" dirty="0"/>
              <a:t>Example 14.18</a:t>
            </a:r>
            <a:endParaRPr lang="en-US" dirty="0"/>
          </a:p>
        </p:txBody>
      </p:sp>
    </p:spTree>
    <p:extLst>
      <p:ext uri="{BB962C8B-B14F-4D97-AF65-F5344CB8AC3E}">
        <p14:creationId xmlns:p14="http://schemas.microsoft.com/office/powerpoint/2010/main" val="7635675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23610FE2-4480-4F8A-8087-953E5D3DD02E}"/>
              </a:ext>
            </a:extLst>
          </p:cNvPr>
          <p:cNvSpPr>
            <a:spLocks noGrp="1"/>
          </p:cNvSpPr>
          <p:nvPr>
            <p:ph type="ftr" sz="quarter" idx="11"/>
          </p:nvPr>
        </p:nvSpPr>
        <p:spPr>
          <a:xfrm>
            <a:off x="502912" y="6478587"/>
            <a:ext cx="780669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his image contains two equilibrium reactions. The first shows a C atom bonded to three H atoms and another C atom. The second C atom is double bonded to an O atom and also forms a single bond to another O atom. The second O atom is bonded to an H atom. There is a plus sign and then the molecular formula H subscript 2 O. An equilibrium arrow follows the H subscript 2 O. To the right of the arrow is H subscript 3 O superscript positive sign. There is a plus sign. The final structure shows a C atom bonded the three H atoms and another C atom. This second C atom is double bonded to an O atom and single bonded to another O atom. The entire structure is in brackets and a superscript negative sign appears outside the brackets. The second reaction shows C H subscript 3 C O O H ( a q ) plus H subscript 2 O ( l ) equilibrium arrow H subscript 3 O ( a q ) plus C H subscript 3 C O O superscript negative sign ( a q )."/>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2148" b="-7214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hidden="1"/>
          <p:cNvSpPr>
            <a:spLocks noGrp="1"/>
          </p:cNvSpPr>
          <p:nvPr>
            <p:ph type="title"/>
          </p:nvPr>
        </p:nvSpPr>
        <p:spPr/>
        <p:txBody>
          <a:bodyPr/>
          <a:lstStyle/>
          <a:p>
            <a:r>
              <a:rPr lang="en-US" dirty="0"/>
              <a:t>UNFIGURE 14.6</a:t>
            </a:r>
          </a:p>
        </p:txBody>
      </p:sp>
    </p:spTree>
    <p:extLst>
      <p:ext uri="{BB962C8B-B14F-4D97-AF65-F5344CB8AC3E}">
        <p14:creationId xmlns:p14="http://schemas.microsoft.com/office/powerpoint/2010/main" val="694025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23610FE2-4480-4F8A-8087-953E5D3DD02E}"/>
              </a:ext>
            </a:extLst>
          </p:cNvPr>
          <p:cNvSpPr>
            <a:spLocks noGrp="1"/>
          </p:cNvSpPr>
          <p:nvPr>
            <p:ph type="ftr" sz="quarter" idx="11"/>
          </p:nvPr>
        </p:nvSpPr>
        <p:spPr>
          <a:xfrm>
            <a:off x="502912" y="6478587"/>
            <a:ext cx="780669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Four tan rectangles are shown that are connected with right pointing arrows. The first is labeled “left bracket H subscript 2 C O subscript 3 right bracket.” The second is labeled “left bracket H subscript 3 O superscript plus right bracket and left bracket H C O subscript 3 superscript negative right bracket from H subscript 2 C O subscript 3.” The third is labeled “left bracket C O subscript 3 superscript 2 negative right bracket from H C O subscript 3 superscript negativ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2626" b="-7262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lstStyle/>
          <a:p>
            <a:r>
              <a:rPr lang="en-US" b="1" dirty="0"/>
              <a:t>Example 14.19.1</a:t>
            </a:r>
            <a:endParaRPr lang="en-US" dirty="0"/>
          </a:p>
        </p:txBody>
      </p:sp>
    </p:spTree>
    <p:extLst>
      <p:ext uri="{BB962C8B-B14F-4D97-AF65-F5344CB8AC3E}">
        <p14:creationId xmlns:p14="http://schemas.microsoft.com/office/powerpoint/2010/main" val="2311407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23610FE2-4480-4F8A-8087-953E5D3DD02E}"/>
              </a:ext>
            </a:extLst>
          </p:cNvPr>
          <p:cNvSpPr>
            <a:spLocks noGrp="1"/>
          </p:cNvSpPr>
          <p:nvPr>
            <p:ph type="ftr" sz="quarter" idx="11"/>
          </p:nvPr>
        </p:nvSpPr>
        <p:spPr>
          <a:xfrm>
            <a:off x="502912" y="6478587"/>
            <a:ext cx="780669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his figure has three parts in two rows. In the first row, two diagrams of acid-base pairs are shown. On the left, a space filling model of H subscript 2 O is shown with a red O atom at the center and two smaller white H atoms attached in a bent shape. Above this model is the label “H subscript 2 O (acid)” in purple. An arrow points right, which is labeled “Remove H superscript plus.” To the right is another space filling model with a single red O atom to which a single smaller white H atom is attached. The label in purple above this model reads, “O H superscript negative (conjugate base).” Above both of these red and white models is an upward pointing bracket that is labeled “Conjugate acid-base pair.” To the right is a space filling model with a central blue N atom to which three smaller white H atoms are attached in a triangular pyramid arrangement. A label in green above reads “N H subscript 3 (base).” An arrow labeled “Add H superscript plus” points right. To the right of the arrow is another space filling model with a blue central N atom and four smaller white H atoms in a tetrahedral arrangement. The green label above reads “N H subscript 3 superscript plus (conjugate acid).” Above both of these blue and white models is an upward pointing bracket that is labeled “Conjugate acid-base pair.” The second row of the figure shows the chemical reaction, H subscript 2 O ( l ) is shown in purple, and is labeled below in purple as “acid,” plus N H subscript 3 (a q) in green, labeled below in green as “base,” followed by a double sided arrow arrow and O H superscript negative (a q) in purple, labeled in purple as “conjugate base,” plus N H subscript 4 superscript plus (a q)” in green, which is labeled in green as “conjugate acid.” The acid on the left side of the equation is connected to the conjugate base on the right with a purple line. Similarly, the base on the left is connected to the conjugate acid on the right sid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506" b="-50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hidden="1"/>
          <p:cNvSpPr>
            <a:spLocks noGrp="1"/>
          </p:cNvSpPr>
          <p:nvPr>
            <p:ph type="title"/>
          </p:nvPr>
        </p:nvSpPr>
        <p:spPr/>
        <p:txBody>
          <a:bodyPr/>
          <a:lstStyle/>
          <a:p>
            <a:r>
              <a:rPr lang="en-US" dirty="0"/>
              <a:t>UNFIGURE 14.1</a:t>
            </a:r>
          </a:p>
        </p:txBody>
      </p:sp>
    </p:spTree>
    <p:extLst>
      <p:ext uri="{BB962C8B-B14F-4D97-AF65-F5344CB8AC3E}">
        <p14:creationId xmlns:p14="http://schemas.microsoft.com/office/powerpoint/2010/main" val="3008531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23610FE2-4480-4F8A-8087-953E5D3DD02E}"/>
              </a:ext>
            </a:extLst>
          </p:cNvPr>
          <p:cNvSpPr>
            <a:spLocks noGrp="1"/>
          </p:cNvSpPr>
          <p:nvPr>
            <p:ph type="ftr" sz="quarter" idx="11"/>
          </p:nvPr>
        </p:nvSpPr>
        <p:spPr>
          <a:xfrm>
            <a:off x="502912" y="6478587"/>
            <a:ext cx="780669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Four tan rectangles are shown that are connected with right pointing arrows. The first is labeled “Determine the direction of change.” The second is labeled “Determine x and the equilibrium concentrations.” The third is labeled “Solve for x and the equilibrium concentrations.” The fourth is labeled “Check the mat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2626" b="-7262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lstStyle/>
          <a:p>
            <a:r>
              <a:rPr lang="en-US" b="1" dirty="0"/>
              <a:t>Example 14.19.2</a:t>
            </a:r>
            <a:endParaRPr lang="en-US" dirty="0"/>
          </a:p>
        </p:txBody>
      </p:sp>
    </p:spTree>
    <p:extLst>
      <p:ext uri="{BB962C8B-B14F-4D97-AF65-F5344CB8AC3E}">
        <p14:creationId xmlns:p14="http://schemas.microsoft.com/office/powerpoint/2010/main" val="5425213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23610FE2-4480-4F8A-8087-953E5D3DD02E}"/>
              </a:ext>
            </a:extLst>
          </p:cNvPr>
          <p:cNvSpPr>
            <a:spLocks noGrp="1"/>
          </p:cNvSpPr>
          <p:nvPr>
            <p:ph type="ftr" sz="quarter" idx="11"/>
          </p:nvPr>
        </p:nvSpPr>
        <p:spPr>
          <a:xfrm>
            <a:off x="502912" y="6478587"/>
            <a:ext cx="780669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pPr marL="342900" indent="-342900">
              <a:buAutoNum type="alphaLcParenBoth"/>
            </a:pPr>
            <a:r>
              <a:rPr lang="en-US" sz="1300" dirty="0"/>
              <a:t>The buffered solution on the left and the </a:t>
            </a:r>
            <a:r>
              <a:rPr lang="en-US" sz="1300" dirty="0" err="1"/>
              <a:t>unbuffered</a:t>
            </a:r>
            <a:r>
              <a:rPr lang="en-US" sz="1300" dirty="0"/>
              <a:t> solution on the right have the same pH (pH 8); they are basic, showing the yellow color of the indicator methyl orange at this </a:t>
            </a:r>
            <a:r>
              <a:rPr lang="en-US" sz="1300" dirty="0" err="1"/>
              <a:t>pH.</a:t>
            </a:r>
            <a:endParaRPr lang="en-US" sz="1300" dirty="0">
              <a:solidFill>
                <a:srgbClr val="6CB255"/>
              </a:solidFill>
            </a:endParaRPr>
          </a:p>
          <a:p>
            <a:pPr marL="342900" indent="-342900">
              <a:buAutoNum type="alphaLcParenBoth"/>
            </a:pPr>
            <a:r>
              <a:rPr lang="en-US" sz="1300" dirty="0"/>
              <a:t>After the addition of 1 mL of a 0.01-</a:t>
            </a:r>
            <a:r>
              <a:rPr lang="en-US" sz="1300" i="1" dirty="0"/>
              <a:t>M </a:t>
            </a:r>
            <a:r>
              <a:rPr lang="en-US" sz="1300" dirty="0" err="1"/>
              <a:t>HCl</a:t>
            </a:r>
            <a:r>
              <a:rPr lang="en-US" sz="1300" dirty="0"/>
              <a:t> solution, the buffered solution has not detectably changed its pH but the </a:t>
            </a:r>
            <a:r>
              <a:rPr lang="en-US" sz="1300" dirty="0" err="1"/>
              <a:t>unbuffered</a:t>
            </a:r>
            <a:r>
              <a:rPr lang="en-US" sz="1300" dirty="0"/>
              <a:t> solution has become acidic, as indicated by the change in color of the methyl orange, which turns red at a pH of about 4. (credit: modification of work by Mark </a:t>
            </a:r>
            <a:r>
              <a:rPr lang="en-US" sz="1300" dirty="0" err="1"/>
              <a:t>Ott</a:t>
            </a:r>
            <a:r>
              <a:rPr lang="en-US" sz="1300" dirty="0"/>
              <a:t>)</a:t>
            </a:r>
          </a:p>
        </p:txBody>
      </p:sp>
      <p:pic>
        <p:nvPicPr>
          <p:cNvPr id="2" name="Figure" descr="Two images are shown. Image a on the left shows two beakers that each contain yellow solutions. The beaker on the left is labeled “Unbuffered” and the beaker on the right is labeled “p H equals 8.0 buffer.” Image b similarly shows 2 beakers. The beaker on the left contains a bright orange solution and is labeled “Unbuffered.” The beaker on the right is labeled “p H equals 8.0 buff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0986" b="-1098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14.17</a:t>
            </a:r>
          </a:p>
        </p:txBody>
      </p:sp>
    </p:spTree>
    <p:extLst>
      <p:ext uri="{BB962C8B-B14F-4D97-AF65-F5344CB8AC3E}">
        <p14:creationId xmlns:p14="http://schemas.microsoft.com/office/powerpoint/2010/main" val="22135138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23610FE2-4480-4F8A-8087-953E5D3DD02E}"/>
              </a:ext>
            </a:extLst>
          </p:cNvPr>
          <p:cNvSpPr>
            <a:spLocks noGrp="1"/>
          </p:cNvSpPr>
          <p:nvPr>
            <p:ph type="ftr" sz="quarter" idx="11"/>
          </p:nvPr>
        </p:nvSpPr>
        <p:spPr>
          <a:xfrm>
            <a:off x="502912" y="6478587"/>
            <a:ext cx="780669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diagram shows the buffer action of these reactions.</a:t>
            </a:r>
          </a:p>
        </p:txBody>
      </p:sp>
      <p:pic>
        <p:nvPicPr>
          <p:cNvPr id="2" name="Figure" descr="This figure begins with a chemical reaction at the top: C H subscript 3 C O O H ( a q ) plus H subscript 2 O ( l ) equilibrium arrow H subscript 3 O superscript positive sign ( a q ) plus C H subscript 3 C O O superscript negative sign ( a q ). Below this equation are two arrows: one pointing left and other pointing right. The arrow pointing left has this phrase written above it, “H subscript 3 O superscript positive sign added, equilibrium position shifts to the left.” Below the arrow is the reaction: C H subscript 3 C O O H ( a q ) left-facing arrow C H subscript 3 C O O superscript negative sign ( a q ) plus H subscript 3 O superscript positive sign. The arrow pointing right has this phrase written above it, “O H subscript negative sign added, equilibrium position shifts to the right.” Below the arrow is the reaction: O H superscript negative sign plus C H subscript 3 C O O H ( a q ) right-facing arrow H subscript 2 O ( l ) plus C H subscript 3 C O O superscript negative sign ( a q ). Below all the text is a figure that resembles a bar graph. In the middle are two bars of equal height. One is labeled, “C H subscript 3 C O O H,” and the other is labeled, “C H subscript 3 C O O superscript negative sign.” There is a dotted line at the same height of the bars which extends to the left and right. Above these two bars is the phrase, “Buffer solution equimolar in acid and base.” There is an arrow pointing to the right which is labeled, “Add O H superscript negative sign.” The arrow points to two bars again, but this time the C H subscript 3 C O O H bar is shorter than that C H subscript 3 C O O superscript negative sign bar. Above these two bars is the phrase, “Buffer solution after addition of strong base.” From the middle bars again, there is an arrow that points left. The arrow is labeled, “Add H subscript 3 O superscript positive sign.” This arrow points to two bars again, but this time the C H subscript 3 C O O H bar is taller than the C H subscript 3 C O O superscript negative sign bar. These two bars are labeled, “Buffer solution after addition of strong aci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3705" r="-1370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14.18</a:t>
            </a:r>
          </a:p>
        </p:txBody>
      </p:sp>
    </p:spTree>
    <p:extLst>
      <p:ext uri="{BB962C8B-B14F-4D97-AF65-F5344CB8AC3E}">
        <p14:creationId xmlns:p14="http://schemas.microsoft.com/office/powerpoint/2010/main" val="10505330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23610FE2-4480-4F8A-8087-953E5D3DD02E}"/>
              </a:ext>
            </a:extLst>
          </p:cNvPr>
          <p:cNvSpPr>
            <a:spLocks noGrp="1"/>
          </p:cNvSpPr>
          <p:nvPr>
            <p:ph type="ftr" sz="quarter" idx="11"/>
          </p:nvPr>
        </p:nvSpPr>
        <p:spPr>
          <a:xfrm>
            <a:off x="502912" y="6478587"/>
            <a:ext cx="780669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Four tan rectangles are shown that are connected with right pointing arrows. The first is labeled “Determine the direction of change.” The second is labeled “Determine x and the equilibrium concentrations.” The third is labeled “Solve for x and the equilibrium concentrations.” The fourth is labeled “Check the mat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2626" b="-7262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lstStyle/>
          <a:p>
            <a:r>
              <a:rPr lang="en-US" b="1" dirty="0"/>
              <a:t>Example 14.20.1</a:t>
            </a:r>
            <a:endParaRPr lang="en-US" dirty="0"/>
          </a:p>
        </p:txBody>
      </p:sp>
    </p:spTree>
    <p:extLst>
      <p:ext uri="{BB962C8B-B14F-4D97-AF65-F5344CB8AC3E}">
        <p14:creationId xmlns:p14="http://schemas.microsoft.com/office/powerpoint/2010/main" val="36202403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23610FE2-4480-4F8A-8087-953E5D3DD02E}"/>
              </a:ext>
            </a:extLst>
          </p:cNvPr>
          <p:cNvSpPr>
            <a:spLocks noGrp="1"/>
          </p:cNvSpPr>
          <p:nvPr>
            <p:ph type="ftr" sz="quarter" idx="11"/>
          </p:nvPr>
        </p:nvSpPr>
        <p:spPr>
          <a:xfrm>
            <a:off x="502912" y="6478587"/>
            <a:ext cx="780669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Eight tan rectangles are shown in four columns of two rectangles each that are connected with right pointing arrows. The first rectangle in the upper left is labeled “Volume of N a O H solution.” An arrow points right to a second rectangle labeled “Moles of N a O H added.” A second arrow points right to a third rectangle labeled “Additional moles of N a C H subscript 3 C O subscript 2.” Just beneath the first rectangle in the upper left is a rectangle labeled “Volume of buffer solution.” An arrow points right to another rectangle labeled “Initial moles of C H subscript 3 C O subscript 2 H.” This rectangle points to the same third rectangle, which is labeled “ Additional moles of N a C H subscript 3 C O subscript 2.” An arrow points right to a rectangle labeled “ Unreacted moles of C H subscript 3 C O subscript 2 H.” An arrow points from this rectangle to a rectangle below labeled “[ C H subscript 3 C O subscript 2 H ].” An arrow extends below the “Additional moles of N a C H subscript 3 C O subscript 2” rectangle to a rectangle labeled “[ C H subscript 3 C O subscript 2 ].” This rectangle points right to the rectangle labeled “[ C H subscript 3 C O subscript 2 H ].”"/>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712" r="-471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lstStyle/>
          <a:p>
            <a:r>
              <a:rPr lang="en-US" b="1" dirty="0"/>
              <a:t>Example 14.20.2</a:t>
            </a:r>
            <a:endParaRPr lang="en-US" dirty="0"/>
          </a:p>
        </p:txBody>
      </p:sp>
    </p:spTree>
    <p:extLst>
      <p:ext uri="{BB962C8B-B14F-4D97-AF65-F5344CB8AC3E}">
        <p14:creationId xmlns:p14="http://schemas.microsoft.com/office/powerpoint/2010/main" val="41122750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23610FE2-4480-4F8A-8087-953E5D3DD02E}"/>
              </a:ext>
            </a:extLst>
          </p:cNvPr>
          <p:cNvSpPr>
            <a:spLocks noGrp="1"/>
          </p:cNvSpPr>
          <p:nvPr>
            <p:ph type="ftr" sz="quarter" idx="11"/>
          </p:nvPr>
        </p:nvSpPr>
        <p:spPr>
          <a:xfrm>
            <a:off x="502912" y="6478587"/>
            <a:ext cx="780669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hidden="1"/>
          <p:cNvSpPr>
            <a:spLocks noGrp="1"/>
          </p:cNvSpPr>
          <p:nvPr>
            <p:ph type="body" sz="quarter" idx="14"/>
          </p:nvPr>
        </p:nvSpPr>
        <p:spPr/>
        <p:txBody>
          <a:bodyPr>
            <a:normAutofit/>
          </a:bodyPr>
          <a:lstStyle/>
          <a:p>
            <a:endParaRPr lang="en-US" sz="1600" dirty="0"/>
          </a:p>
        </p:txBody>
      </p:sp>
      <p:pic>
        <p:nvPicPr>
          <p:cNvPr id="4" name="Figure" descr="Four tan rectangles are shown that are connected with right pointing arrows. The first is labeled “Determine the direction of change.” The second is labeled “Determine x and the equilibrium concentrations.” The third is labeled “Solve for x and the equilibrium concentrations.” The fourth is labeled “Check the mat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2626" b="-7262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b="1" dirty="0"/>
              <a:t>Example 14.20.3</a:t>
            </a:r>
            <a:endParaRPr lang="en-US" dirty="0"/>
          </a:p>
        </p:txBody>
      </p:sp>
    </p:spTree>
    <p:extLst>
      <p:ext uri="{BB962C8B-B14F-4D97-AF65-F5344CB8AC3E}">
        <p14:creationId xmlns:p14="http://schemas.microsoft.com/office/powerpoint/2010/main" val="9315999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23610FE2-4480-4F8A-8087-953E5D3DD02E}"/>
              </a:ext>
            </a:extLst>
          </p:cNvPr>
          <p:cNvSpPr>
            <a:spLocks noGrp="1"/>
          </p:cNvSpPr>
          <p:nvPr>
            <p:ph type="ftr" sz="quarter" idx="11"/>
          </p:nvPr>
        </p:nvSpPr>
        <p:spPr>
          <a:xfrm>
            <a:off x="502912" y="6478587"/>
            <a:ext cx="780669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a:bodyPr>
          <a:lstStyle/>
          <a:p>
            <a:r>
              <a:rPr lang="en-US" sz="1600" dirty="0"/>
              <a:t>The indicator color (methyl orange) shows that a small amount of acid added to a buffered solution of pH 8 (beaker on the left) has little affect on the buffered system (middle beaker). However, a large amount of acid exhausts the buffering capacity of the solution and the pH changes dramatically (beaker on the right). (credit: modification of work by Mark </a:t>
            </a:r>
            <a:r>
              <a:rPr lang="en-US" sz="1600" dirty="0" err="1"/>
              <a:t>Ott</a:t>
            </a:r>
            <a:r>
              <a:rPr lang="en-US" sz="1600" dirty="0"/>
              <a:t>)</a:t>
            </a:r>
          </a:p>
        </p:txBody>
      </p:sp>
      <p:pic>
        <p:nvPicPr>
          <p:cNvPr id="2" name="Figure" descr="No Alt Tex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7945" b="-2794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14.19</a:t>
            </a:r>
          </a:p>
        </p:txBody>
      </p:sp>
    </p:spTree>
    <p:extLst>
      <p:ext uri="{BB962C8B-B14F-4D97-AF65-F5344CB8AC3E}">
        <p14:creationId xmlns:p14="http://schemas.microsoft.com/office/powerpoint/2010/main" val="25149771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23610FE2-4480-4F8A-8087-953E5D3DD02E}"/>
              </a:ext>
            </a:extLst>
          </p:cNvPr>
          <p:cNvSpPr>
            <a:spLocks noGrp="1"/>
          </p:cNvSpPr>
          <p:nvPr>
            <p:ph type="ftr" sz="quarter" idx="11"/>
          </p:nvPr>
        </p:nvSpPr>
        <p:spPr>
          <a:xfrm>
            <a:off x="502912" y="6478587"/>
            <a:ext cx="780669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graph, an illustration of buffering action, shows change of pH as an increasing amount of a 0.10-</a:t>
            </a:r>
            <a:r>
              <a:rPr lang="en-US" sz="1600" i="1" dirty="0"/>
              <a:t>M </a:t>
            </a:r>
            <a:r>
              <a:rPr lang="en-US" sz="1600" dirty="0" err="1"/>
              <a:t>NaOH</a:t>
            </a:r>
            <a:r>
              <a:rPr lang="en-US" sz="1600" dirty="0"/>
              <a:t> solution is added to 100 mL of a buffer solution in which, initially, [CH</a:t>
            </a:r>
            <a:r>
              <a:rPr lang="en-US" sz="1600" baseline="-25000" dirty="0"/>
              <a:t>3</a:t>
            </a:r>
            <a:r>
              <a:rPr lang="en-US" sz="1600" dirty="0"/>
              <a:t>CO</a:t>
            </a:r>
            <a:r>
              <a:rPr lang="en-US" sz="1600" baseline="-25000" dirty="0"/>
              <a:t>2</a:t>
            </a:r>
            <a:r>
              <a:rPr lang="en-US" sz="1600" dirty="0"/>
              <a:t>H] = 0.10 </a:t>
            </a:r>
            <a:r>
              <a:rPr lang="en-US" sz="1600" i="1" dirty="0"/>
              <a:t>M </a:t>
            </a:r>
            <a:r>
              <a:rPr lang="en-US" sz="1600" dirty="0"/>
              <a:t>and [CH</a:t>
            </a:r>
            <a:r>
              <a:rPr lang="en-US" sz="1600" baseline="-25000" dirty="0"/>
              <a:t>3</a:t>
            </a:r>
            <a:r>
              <a:rPr lang="en-US" sz="1600" dirty="0"/>
              <a:t> CO</a:t>
            </a:r>
            <a:r>
              <a:rPr lang="en-US" sz="1600" baseline="-25000" dirty="0"/>
              <a:t>2</a:t>
            </a:r>
            <a:r>
              <a:rPr lang="en-US" sz="1600" dirty="0"/>
              <a:t> </a:t>
            </a:r>
            <a:r>
              <a:rPr lang="de-DE" sz="1600" baseline="30000" dirty="0"/>
              <a:t>−</a:t>
            </a:r>
            <a:r>
              <a:rPr lang="de-DE" sz="1600" dirty="0"/>
              <a:t>] = 0.10 </a:t>
            </a:r>
            <a:r>
              <a:rPr lang="de-DE" sz="1600" i="1" dirty="0"/>
              <a:t>M</a:t>
            </a:r>
            <a:r>
              <a:rPr lang="de-DE" sz="1600" dirty="0"/>
              <a:t>.</a:t>
            </a:r>
            <a:endParaRPr lang="en-US" sz="1600" dirty="0"/>
          </a:p>
        </p:txBody>
      </p:sp>
      <p:pic>
        <p:nvPicPr>
          <p:cNvPr id="2" name="Figure" descr="A graph is shown with a horizontal axis labeled “Added m L of 0.10 M N a O H” which has markings and vertical gridlines every 10 units from 0 to 110. The vertical axis is labeled “p H” and is marked every 1 unit beginning at 0 extending to 11. A break is shown in the vertical axis between 0 and 4. A red curve is drawn on the graph which increases gradually from the point (0, 4.8) up to about (100, 7) after which the graph has a vertical section up to about (100, 11). The curve is labeled [ C H subscript 3 C O subscript 2 H ] is 11 percent of [ C H subscript 3 CO subscript 2 superscript negativ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2355" r="-3235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14.20</a:t>
            </a:r>
          </a:p>
        </p:txBody>
      </p:sp>
    </p:spTree>
    <p:extLst>
      <p:ext uri="{BB962C8B-B14F-4D97-AF65-F5344CB8AC3E}">
        <p14:creationId xmlns:p14="http://schemas.microsoft.com/office/powerpoint/2010/main" val="4439652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23610FE2-4480-4F8A-8087-953E5D3DD02E}"/>
              </a:ext>
            </a:extLst>
          </p:cNvPr>
          <p:cNvSpPr>
            <a:spLocks noGrp="1"/>
          </p:cNvSpPr>
          <p:nvPr>
            <p:ph type="ftr" sz="quarter" idx="11"/>
          </p:nvPr>
        </p:nvSpPr>
        <p:spPr>
          <a:xfrm>
            <a:off x="502912" y="6478587"/>
            <a:ext cx="780669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lnSpcReduction="10000"/>
          </a:bodyPr>
          <a:lstStyle/>
          <a:p>
            <a:pPr marL="342900" indent="-342900">
              <a:buAutoNum type="alphaLcParenBoth"/>
            </a:pPr>
            <a:r>
              <a:rPr lang="en-US" sz="1600" dirty="0"/>
              <a:t>The titration curve for the titration of 25.00 mL of 0.100 </a:t>
            </a:r>
            <a:r>
              <a:rPr lang="en-US" sz="1600" i="1" dirty="0"/>
              <a:t>M </a:t>
            </a:r>
            <a:r>
              <a:rPr lang="en-US" sz="1600" dirty="0"/>
              <a:t>CH</a:t>
            </a:r>
            <a:r>
              <a:rPr lang="en-US" sz="1600" baseline="-25000" dirty="0"/>
              <a:t>3</a:t>
            </a:r>
            <a:r>
              <a:rPr lang="en-US" sz="1600" dirty="0"/>
              <a:t>CO</a:t>
            </a:r>
            <a:r>
              <a:rPr lang="en-US" sz="1600" baseline="-25000" dirty="0"/>
              <a:t>2</a:t>
            </a:r>
            <a:r>
              <a:rPr lang="en-US" sz="1600" dirty="0"/>
              <a:t>H (weak acid) with 0.100 </a:t>
            </a:r>
            <a:r>
              <a:rPr lang="en-US" sz="1600" i="1" dirty="0"/>
              <a:t>M </a:t>
            </a:r>
            <a:r>
              <a:rPr lang="en-US" sz="1600" dirty="0" err="1"/>
              <a:t>NaOH</a:t>
            </a:r>
            <a:r>
              <a:rPr lang="en-US" sz="1600" dirty="0"/>
              <a:t> (strong base) has an equivalence point of 7.00 </a:t>
            </a:r>
            <a:r>
              <a:rPr lang="en-US" sz="1600" dirty="0" err="1"/>
              <a:t>pH.</a:t>
            </a:r>
            <a:endParaRPr lang="en-US" sz="1600" dirty="0"/>
          </a:p>
          <a:p>
            <a:pPr marL="342900" indent="-342900">
              <a:buAutoNum type="alphaLcParenBoth"/>
            </a:pPr>
            <a:r>
              <a:rPr lang="en-US" sz="1600" dirty="0"/>
              <a:t>The titration curve for the titration of 25.00 mL of 0.100 </a:t>
            </a:r>
            <a:r>
              <a:rPr lang="en-US" sz="1600" i="1" dirty="0"/>
              <a:t>M </a:t>
            </a:r>
            <a:r>
              <a:rPr lang="en-US" sz="1600" dirty="0" err="1"/>
              <a:t>HCl</a:t>
            </a:r>
            <a:r>
              <a:rPr lang="en-US" sz="1600" dirty="0"/>
              <a:t> (strong acid) with 0.100 </a:t>
            </a:r>
            <a:r>
              <a:rPr lang="en-US" sz="1600" i="1" dirty="0"/>
              <a:t>M </a:t>
            </a:r>
            <a:r>
              <a:rPr lang="en-US" sz="1600" dirty="0" err="1"/>
              <a:t>NaOH</a:t>
            </a:r>
            <a:r>
              <a:rPr lang="en-US" sz="1600" dirty="0"/>
              <a:t> (strong base) has an equivalence point of 8.72 </a:t>
            </a:r>
            <a:r>
              <a:rPr lang="en-US" sz="1600" dirty="0" err="1"/>
              <a:t>pH.</a:t>
            </a:r>
            <a:endParaRPr lang="en-US" sz="1600" dirty="0"/>
          </a:p>
        </p:txBody>
      </p:sp>
      <p:pic>
        <p:nvPicPr>
          <p:cNvPr id="2" name="Figure" descr="Two graphs are shown. The first graph on the left is titled “Titration of Weak Acid.” The horizontal axis is labeled “Volume of 0.100 M N a O H added (m L).” Markings and vertical gridlines are provided every 5 units from 0 to 50. The vertical axis is labeled “p H” and is marked every 1 unis beginning at 0 extending to 14. A red curve is drawn on the graph which increases steadily from the point (0, 3) up to about (20, 5.5) after which the graph has a vertical section from (25, 7) up to (25, 11). The graph then levels off to a value of about 12.5 from about 40 m L up to 50 m L. The midpoint of the vertical segment of the curve is labeled “Equivalence point p H, 8.72.” The second graph on the right is titled “Titration of Strong Acid.” The horizontal axis is labeled “Volume of 0.100 M N a O H added (m L).” Markings and vertical gridlines are provided every 5 units from 0 to 50. The vertical axis is labeled “p H” and is marked every 1 units beginning at 0 extending to 14. A red curve is drawn on the graph which increases gradually from the point (0, 1) up to about (22.5, 2.2) after which the graph has a vertical section from (25, 4) up to nearly (25, 11). The graph then levels off to a value of about 12.4 from about 40 m L up to 50 m L. The midpoint of the vertical segment of the curve is labeled “Equivalence point p H, 7.0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4768" r="-1476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14.21</a:t>
            </a:r>
          </a:p>
        </p:txBody>
      </p:sp>
    </p:spTree>
    <p:extLst>
      <p:ext uri="{BB962C8B-B14F-4D97-AF65-F5344CB8AC3E}">
        <p14:creationId xmlns:p14="http://schemas.microsoft.com/office/powerpoint/2010/main" val="1241894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23610FE2-4480-4F8A-8087-953E5D3DD02E}"/>
              </a:ext>
            </a:extLst>
          </p:cNvPr>
          <p:cNvSpPr>
            <a:spLocks noGrp="1"/>
          </p:cNvSpPr>
          <p:nvPr>
            <p:ph type="ftr" sz="quarter" idx="11"/>
          </p:nvPr>
        </p:nvSpPr>
        <p:spPr>
          <a:xfrm>
            <a:off x="502912" y="6478587"/>
            <a:ext cx="780669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chart illustrates the ranges of color change for several acid-base indicators.</a:t>
            </a:r>
          </a:p>
        </p:txBody>
      </p:sp>
      <p:pic>
        <p:nvPicPr>
          <p:cNvPr id="2" name="Figure" descr="This figure provides a graphical representation of indicators and color ranges. A horizontal axis is labeled “p H.” This axis begins at zero and increases by ones up to 13. The left side of the graphic provides a column with the names of indicators. To the right of each indicator name is either one or two colored bars that are shaded according to the indicator color at various p H ranges. From the top, the first row is labeled “Crystal violet.” The associated colored bar is yellow at its left end at a p H of 0 and changes to green and blue moving right to its endpoint at a p H of 1.8. The second row is labeled “Cresol red.” The associated colored bar is red at its left end at a p H of 1 and changes to orange and yellow moving right to its endpoint at a p H of just over 2. A second bar to its right is yellow at a p H of around 7 and proceeds through orange to red at a p H of about 9. The third row is labeled “Thymol blue.” The associated colored bar is red at its left end at a p H of nearly 1.2 and changes to orange and red moving right to its endpoint at a p H of 2.8. A second bar begins in yellow at a p H of 8 and proceeds through green and blue to its end at a p H of around 9.1. The fourth row is labeled “Erythrosin B.” The associated colored bar is red from a p H of 2.2 to its endpoint at a p H of 3.6. The fifth row is labeled “2 comma 4 dash Dinitrophenol.” The associated colored bar is white at its left end at a p H of 2.6 and changes to yellow at its endpoint at a p H of 4. The sixth row is labeled “Bromophenol blue.” The associated colored bar is yellow at its left end at a p H of 3 and changes to green and blue moving right to its endpoint at a p H of 4.5. The seventh row is labeled “Methyl orange.” The associated colored bar is red-orange at its left end at a p H of 4.2 and changes to yellow moving right to its endpoint at a p H of 6.3. The eighth row is labeled “Bromocresol green.” The associated colored bar is yellow at its left end at a p H of 3.8 and changes to green and blue moving right to its endpoint at a p H of 5.4. The ninth row is labeled “Methyl red.” The associated colored bar is orange at its left end at a p H of 4.2 and changes to yellow moving right to its endpoint at a p H of 6.3. The tenth row is labeled “Eriochrome * Black T.” The associated colored bar is red at its left end at a p H of 5 and changes to purple and blue moving right to its endpoint at a p H of 6.5. The eleventh row is labeled “Bromocresol purple.” The associated colored bar is yellow at its left end at a p H of 5.2 and changes to purple moving right to its endpoint at a p H of 6.8. The twelfth row is labeled “Alizarin.” The first associated colored bar is yellow-orange at its left end at a p H of 5.7 and changes to red moving right to its endpoint at a p H of 7.2. A second bar begins in red at a p H of 11 and changes to purple, then dark blue at its right end at a p H of 12.4. The thirteenth row is labeled “Bromothymol blue.” The associated colored bar is yellow at its left end at a p H of 6 and changes to green and blue moving right to its endpoint at a p H of 7.6. The fourteenth row is labeled “Phenol red.” The associated colored bar is yellow-orange at its left end at a p H of 6.8 and changes to orange and red moving right to its endpoint at a p H of 8.2. The fifteenth row is labeled “m dash Nitrophenol.” The associated colored bar is white at its left end at a p H of 6.8 and changes to yellow moving right to its endpoint at a p H of 8.6. The sixteenth row is labeled “o dash Cresolphthalein.” The associated colored bar is white at its left end at a p H of 8.3 and changes to red moving right to its endpoint at a p H of 9.8. The seventeenth row is labeled “Phenolphthalein.” The associated colored bar is white at its left end at a p H of 8 and changes to pink moving right to its endpoint at a p H of 10. The eighteenth row is labeled “Thymolphthalein.” The associated colored bar is light blue at its left end at a p H of 9.3 and changes to a deep, dark blue moving right to its endpoint at a p H of 10.5. The nineteenth row is labeled “Alizarin yellow R.” The associated colored bar is yellow-orange at its left end at a p H of 10 and changes to red moving right to its endpoint at a p H of 12."/>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0740" r="-5074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14.22</a:t>
            </a:r>
          </a:p>
        </p:txBody>
      </p:sp>
    </p:spTree>
    <p:extLst>
      <p:ext uri="{BB962C8B-B14F-4D97-AF65-F5344CB8AC3E}">
        <p14:creationId xmlns:p14="http://schemas.microsoft.com/office/powerpoint/2010/main" val="3899699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23610FE2-4480-4F8A-8087-953E5D3DD02E}"/>
              </a:ext>
            </a:extLst>
          </p:cNvPr>
          <p:cNvSpPr>
            <a:spLocks noGrp="1"/>
          </p:cNvSpPr>
          <p:nvPr>
            <p:ph type="ftr" sz="quarter" idx="11"/>
          </p:nvPr>
        </p:nvSpPr>
        <p:spPr>
          <a:xfrm>
            <a:off x="502912" y="6478587"/>
            <a:ext cx="780669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his figure has two rows. In both rows, a chemical reaction is shown. In the first, structural formulas are provided. In this model, in purple, an H atom is connected to an F atom with a single bond. The F atom has pairs of electron dots at the top, right, and bottom. This is followed by a plus sign, which is followed in green by an O atom which has H atoms singly bonded above and to the right. The O atom has pairs of electron dots on its left and lower sides. A double arrow follows. To the right, in brackets is a structure with a central O atom in green, with green H atoms singly bonded above and to the right. A pair of green electron dots is on the lower side of the O atom. To the left of the green O atom, a purple H atom is singly bonded. This is followed by a plus sign and an F atom in purple with pairs of electron dots above, right, below, and to the left. This atom also has a superscript negative sign. The reaction is written in symbolic form below. H F is labeled in purple below as “Acid subscript 1.” This is followed by plus H subscript 2 O, which is labeled in green below as “Base subscript 2.” A double sided arrow follows. To the right is H subscript 3 O superscript plus, which is labeled in green as below in as “Acid subscript 2.” This is followed by plus and F surrounded by 4 pairs of dots and superscript negative. The label below in purple reads, “Base subscript 1.” To the right of the reactions is the formula, K subscript a equals left bracket H subscript 3 O superscript plus right bracket left bracket F superscript negative right bracket all over left bracket H F right bracke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62865" b="-6286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hidden="1"/>
          <p:cNvSpPr>
            <a:spLocks noGrp="1"/>
          </p:cNvSpPr>
          <p:nvPr>
            <p:ph type="title"/>
          </p:nvPr>
        </p:nvSpPr>
        <p:spPr/>
        <p:txBody>
          <a:bodyPr/>
          <a:lstStyle/>
          <a:p>
            <a:r>
              <a:rPr lang="en-US" dirty="0"/>
              <a:t>UNFIGURE 14.2</a:t>
            </a:r>
          </a:p>
        </p:txBody>
      </p:sp>
    </p:spTree>
    <p:extLst>
      <p:ext uri="{BB962C8B-B14F-4D97-AF65-F5344CB8AC3E}">
        <p14:creationId xmlns:p14="http://schemas.microsoft.com/office/powerpoint/2010/main" val="1045966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23610FE2-4480-4F8A-8087-953E5D3DD02E}"/>
              </a:ext>
            </a:extLst>
          </p:cNvPr>
          <p:cNvSpPr>
            <a:spLocks noGrp="1"/>
          </p:cNvSpPr>
          <p:nvPr>
            <p:ph type="ftr" sz="quarter" idx="11"/>
          </p:nvPr>
        </p:nvSpPr>
        <p:spPr>
          <a:xfrm>
            <a:off x="502912" y="6478587"/>
            <a:ext cx="780669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graph shows a titration curve for the titration of 25.00 mL of 0.100 M CH</a:t>
            </a:r>
            <a:r>
              <a:rPr lang="en-US" sz="1600" baseline="-25000" dirty="0"/>
              <a:t>3</a:t>
            </a:r>
            <a:r>
              <a:rPr lang="en-US" sz="1600" dirty="0"/>
              <a:t>CO</a:t>
            </a:r>
            <a:r>
              <a:rPr lang="en-US" sz="1600" baseline="-25000" dirty="0"/>
              <a:t>2</a:t>
            </a:r>
            <a:r>
              <a:rPr lang="en-US" sz="1600" dirty="0"/>
              <a:t>H (weak acid) with 0.100 M </a:t>
            </a:r>
            <a:r>
              <a:rPr lang="en-US" sz="1600" dirty="0" err="1"/>
              <a:t>NaOH</a:t>
            </a:r>
            <a:r>
              <a:rPr lang="en-US" sz="1600" dirty="0"/>
              <a:t> (strong base) and the titration curve for the titration of </a:t>
            </a:r>
            <a:r>
              <a:rPr lang="en-US" sz="1600" dirty="0" err="1"/>
              <a:t>HCl</a:t>
            </a:r>
            <a:r>
              <a:rPr lang="en-US" sz="1600" dirty="0"/>
              <a:t> (strong acid) with </a:t>
            </a:r>
            <a:r>
              <a:rPr lang="en-US" sz="1600" dirty="0" err="1"/>
              <a:t>NaOH</a:t>
            </a:r>
            <a:r>
              <a:rPr lang="en-US" sz="1600" dirty="0"/>
              <a:t> (strong base). The pH ranges for the color change of phenolphthalein, litmus, and methyl orange are indicated by the shaded areas.</a:t>
            </a:r>
          </a:p>
        </p:txBody>
      </p:sp>
      <p:pic>
        <p:nvPicPr>
          <p:cNvPr id="2" name="Figure" descr="A graph is shown which is titled “Titration of Weak Acid.” The horizontal axis is labeled “Volume of 0.100 M N a O H added (m L)” and begins at 0 with markings every 5 units up to 50. The vertical axis is labeled “p H” and begins at 0 and increases by single units up to 14. A red curve is drawn on the graph. The curve begins at (0, 3) and passes through the points (5, 4.1), (10, 4.7), (15, 5), (20, 5.5), and (22.5, 6), after which it rapidly increases, forming a vertical section centered at the point (25, 8.7). The rapid increase of the curve then levels off and the curve passes through the points (30, 12), (35, 12.4), (40, 12.5), (45, 12.6), and (50, 12.6). A brown rectangle extends horizontally across the graph covering the p H of 3 to 4.2 range. To the right, this rectangle is labeled “Methyl orange p H range.” A blue rectangle extends horizontally across the graph covering the p H of 4.6 to 8 range. To the right, this rectangle is labeled “Litmus p H range.” A purple rectangle extends horizontally across the graph covering the p H of 8.4 to 10 range. To the right, this rectangle is labeled “Phenolphthalein p H range.” The midpoint of the vertical segment of the curve is labeled “Equivalence point p H, 8.72.”"/>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7261" r="-2726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14.23</a:t>
            </a:r>
          </a:p>
        </p:txBody>
      </p:sp>
    </p:spTree>
    <p:extLst>
      <p:ext uri="{BB962C8B-B14F-4D97-AF65-F5344CB8AC3E}">
        <p14:creationId xmlns:p14="http://schemas.microsoft.com/office/powerpoint/2010/main" val="3389733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23610FE2-4480-4F8A-8087-953E5D3DD02E}"/>
              </a:ext>
            </a:extLst>
          </p:cNvPr>
          <p:cNvSpPr>
            <a:spLocks noGrp="1"/>
          </p:cNvSpPr>
          <p:nvPr>
            <p:ph type="ftr" sz="quarter" idx="11"/>
          </p:nvPr>
        </p:nvSpPr>
        <p:spPr>
          <a:xfrm>
            <a:off x="502912" y="6478587"/>
            <a:ext cx="780669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his figure has two rows. In both rows, a chemical reaction is shown. In the first, structural formulas are provided. In this model, in red, is an O atom which has H atoms singly bonded above and to the right. The O atom has lone pairs of electron dots on its left and lower sides. This is followed by a plus sign. The plus sign is followed, in blue, by an N atom with one lone pair of electron dots. The N atom forms a double bond with a C atom, which forms a single bond with a C atom. The second C atom forms a double bond with another C atom, which forms a single bond with another C atom. The fourth C atom forms a double bond with a fifth C atom, which forms a single bond with the N atom. This creates a ring structure. Each C atom is also bonded to an H atom. An equilibrium arrow follows this structure. To the right, in brackets is a structure where an N atom bonded to an H atom, which is red, appears. The N atom forms a double bond with a C atom, which forms a single bond with a C atom. The second C atom forms a double bond with another C atom, which forms a single bond with another C atom. The fourth C atom forms a double bond with a fifth C atom, which forms a single bond with the N atom. This creates a ring structure. Each C atom is also bonded to an H atom. Outside the brackets, to the right, is a superscript positive sign. This structure is followed by a plus sign. Another structure that appears in brackets also appears. An O atom with three lone pairs of electron dots is bonded to an H atom. There is a superscript negative sign outside the brackets. To the right, is the equation: k equals [ C subscript 5 N H subscript 6 superscript positive sign ] [ O H superscript negative sign] all divided by [ C subscript 5 N H subscript 5 ]. Under the initial equation, is this equation: H subscript 2 plus C subscript 5 N H subscript 5 equilibrium arrow C subscript 5 N H subscript 6 superscript positive sign plus O H superscript negative sign. H subscript 2 O is labeled, “acid,” in red. C subscript 5 N H subscript 5 is labeled, “base,” in blue. C subscript 5 N H subscript 6 superscript positive sign is labeled, “acid” in blue. O H superscript negative sign is labeled, “base,” in r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9707" b="-2970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hidden="1"/>
          <p:cNvSpPr>
            <a:spLocks noGrp="1"/>
          </p:cNvSpPr>
          <p:nvPr>
            <p:ph type="title"/>
          </p:nvPr>
        </p:nvSpPr>
        <p:spPr/>
        <p:txBody>
          <a:bodyPr/>
          <a:lstStyle/>
          <a:p>
            <a:r>
              <a:rPr lang="en-US" dirty="0"/>
              <a:t>UNFIGURE 14.3</a:t>
            </a:r>
          </a:p>
        </p:txBody>
      </p:sp>
    </p:spTree>
    <p:extLst>
      <p:ext uri="{BB962C8B-B14F-4D97-AF65-F5344CB8AC3E}">
        <p14:creationId xmlns:p14="http://schemas.microsoft.com/office/powerpoint/2010/main" val="2576572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23610FE2-4480-4F8A-8087-953E5D3DD02E}"/>
              </a:ext>
            </a:extLst>
          </p:cNvPr>
          <p:cNvSpPr>
            <a:spLocks noGrp="1"/>
          </p:cNvSpPr>
          <p:nvPr>
            <p:ph type="ftr" sz="quarter" idx="11"/>
          </p:nvPr>
        </p:nvSpPr>
        <p:spPr>
          <a:xfrm>
            <a:off x="502912" y="6478587"/>
            <a:ext cx="780669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his figure has two rows. In both rows, a chemical reaction is shown. In the first, structural formulas are provided. In this model, in purple, O atom which has H atoms singly bonded above and to the right. The O atom has pairs of electron dots on its left and lower sides. This is followed by a plus sign, which is followed in green by an O atom which has H atoms singly bonded above and to the right. The O atom has pairs of electron dots on its left and lower sides. A double arrow follows. To the right, in brackets is a structure with a central O atom in green, with green H atoms singly bonded above and to the right. A pair of green electron dots is on the lower side of the O atom. To the left of the green O atom, a purple H atom is singly bonded. Outside the brackets to the right is a superscript plus. This is followed by a plus sign and an O atom in purple with pairs of electron dots above, left, and below. An H atom is singly bonded to the right. This atom has a superscript negative sign. The reaction is written in symbolic form below. H subscript 2 O is labeled in purple below as “Acid subscript 1.” This is followed by plus H subscript 2 O, which is labeled in green below as “Base subscript 2.” A double sided arrow follows. To the right is H subscript 3 O superscript plus, which is labeled in green as below in as “Acid subscript 2.” This is followed by plus and O with pairs of dots above, below, and to the left with a singly bonded H on the right with a superscript negative. The label below in purple reads, “ Base subscript 1.”"/>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3645" b="-3364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hidden="1"/>
          <p:cNvSpPr>
            <a:spLocks noGrp="1"/>
          </p:cNvSpPr>
          <p:nvPr>
            <p:ph type="title"/>
          </p:nvPr>
        </p:nvSpPr>
        <p:spPr/>
        <p:txBody>
          <a:bodyPr/>
          <a:lstStyle/>
          <a:p>
            <a:r>
              <a:rPr lang="en-US" dirty="0"/>
              <a:t>UNFIGURE 14.4</a:t>
            </a:r>
          </a:p>
        </p:txBody>
      </p:sp>
    </p:spTree>
    <p:extLst>
      <p:ext uri="{BB962C8B-B14F-4D97-AF65-F5344CB8AC3E}">
        <p14:creationId xmlns:p14="http://schemas.microsoft.com/office/powerpoint/2010/main" val="2449346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23610FE2-4480-4F8A-8087-953E5D3DD02E}"/>
              </a:ext>
            </a:extLst>
          </p:cNvPr>
          <p:cNvSpPr>
            <a:spLocks noGrp="1"/>
          </p:cNvSpPr>
          <p:nvPr>
            <p:ph type="ftr" sz="quarter" idx="11"/>
          </p:nvPr>
        </p:nvSpPr>
        <p:spPr>
          <a:xfrm>
            <a:off x="502912" y="6478587"/>
            <a:ext cx="780669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pH and </a:t>
            </a:r>
            <a:r>
              <a:rPr lang="en-US" sz="1600" dirty="0" err="1"/>
              <a:t>pOH</a:t>
            </a:r>
            <a:r>
              <a:rPr lang="en-US" sz="1600" dirty="0"/>
              <a:t> scales represent concentrations of [H</a:t>
            </a:r>
            <a:r>
              <a:rPr lang="en-US" sz="1600" baseline="-25000" dirty="0"/>
              <a:t>3</a:t>
            </a:r>
            <a:r>
              <a:rPr lang="en-US" sz="1600" dirty="0"/>
              <a:t>O</a:t>
            </a:r>
            <a:r>
              <a:rPr lang="en-US" sz="1600" baseline="30000" dirty="0"/>
              <a:t>+</a:t>
            </a:r>
            <a:r>
              <a:rPr lang="en-US" sz="1600" dirty="0"/>
              <a:t>] and OH</a:t>
            </a:r>
            <a:r>
              <a:rPr lang="en-US" sz="1600" baseline="30000" dirty="0"/>
              <a:t>−</a:t>
            </a:r>
            <a:r>
              <a:rPr lang="en-US" sz="1600" dirty="0"/>
              <a:t>, respectively. The pH and </a:t>
            </a:r>
            <a:r>
              <a:rPr lang="en-US" sz="1600" dirty="0" err="1"/>
              <a:t>pOH</a:t>
            </a:r>
            <a:r>
              <a:rPr lang="en-US" sz="1600" dirty="0"/>
              <a:t> values of some common substances at standard temperature (25 °C) are shown in this chart.</a:t>
            </a:r>
          </a:p>
        </p:txBody>
      </p:sp>
      <p:pic>
        <p:nvPicPr>
          <p:cNvPr id="2" name="Figure" descr="A table is provided with 5 columns. The first column is labeled “left bracket H subscript 3 O superscript plus right bracket (M).” Powers of ten are listed in the column beginning at 10 superscript 1, including 10 superscript 0 or 1, 10 superscript negative 1, decreasing by single powers of 10 to 10 superscript negative 15. The second column is labeled “left bracket O H superscript negative right bracket (M).” Powers of ten are listed in the column beginning at 10 superscript negative 15, increasing by single powers of 10 to including 10 superscript 0 or 1, and 10 superscript 1. The third column is labeled “p H.” Values listed in this column are integers beginning at negative 1, increasing by ones up to 14. The fourth column is labeled “p O H.” Values in this column are integers beginning at 15, decreasing by ones up to negative 1. The fifth column is labeled “Sample Solution.” A vertical line at the left of the column has tick marks corresponding to each p H level in the table. Substances are listed next to this line segment with line segments connecting them to the line to show approximate p H and p O H values. 1 M H C l is listed at a p H of 0. Gastric juices are listed at a p H of about 1.5. Lime juice is listed at a p H of about 2, followed by 1 M C H subscript 3 C O subscript 2 H, followed by stomach acid at a p H value of nearly 3. Wine is listed around 3.5. Coffee is listed just past 5. Pure water is listed at a p H of 7. Pure blood is just beyond 7. Milk of Magnesia is listed just past a p H of 10.5. Household ammonia is listed just before a pH of 12. 1 M N a O H is listed at a p H of 0. To the right of this labeled arrow is an arrow that points up and down through the height of the column. A beige strip passes through the table and to this double headed arrow at p H 7. To the left of the double headed arrow in this beige strip is the label “neutral.” A narrow beige strip runs through the arrow. Just above and below this region, the arrow is purple. It gradually turns to a bright red as it extends upward. At the top of the arrow, near the head of the arrow is the label “acidic.” Similarly, the lower region changes color from purple to blue moving to the bottom of the column. The head at this end of the arrow is labeled “basic.”"/>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0917" r="-5091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14.2</a:t>
            </a:r>
          </a:p>
        </p:txBody>
      </p:sp>
    </p:spTree>
    <p:extLst>
      <p:ext uri="{BB962C8B-B14F-4D97-AF65-F5344CB8AC3E}">
        <p14:creationId xmlns:p14="http://schemas.microsoft.com/office/powerpoint/2010/main" val="1706529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23610FE2-4480-4F8A-8087-953E5D3DD02E}"/>
              </a:ext>
            </a:extLst>
          </p:cNvPr>
          <p:cNvSpPr>
            <a:spLocks noGrp="1"/>
          </p:cNvSpPr>
          <p:nvPr>
            <p:ph type="ftr" sz="quarter" idx="11"/>
          </p:nvPr>
        </p:nvSpPr>
        <p:spPr>
          <a:xfrm>
            <a:off x="502912" y="6478587"/>
            <a:ext cx="780669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20000"/>
          </a:bodyPr>
          <a:lstStyle/>
          <a:p>
            <a:pPr marL="342900" indent="-342900">
              <a:buAutoNum type="alphaLcParenBoth"/>
            </a:pPr>
            <a:r>
              <a:rPr lang="en-US" sz="1600" dirty="0"/>
              <a:t>Acid rain makes trees more susceptible to drought and insect infestation, and depletes nutrients in the soil.</a:t>
            </a:r>
          </a:p>
          <a:p>
            <a:pPr marL="342900" indent="-342900">
              <a:buAutoNum type="alphaLcParenBoth"/>
            </a:pPr>
            <a:r>
              <a:rPr lang="en-US" sz="1600" dirty="0"/>
              <a:t>It also is corrodes statues that are carved from marble or limestone. (credit a: modification of work by Chris M Morris; credit b: modification of work by “Eden, Janine and Jim”/Flickr)</a:t>
            </a:r>
          </a:p>
        </p:txBody>
      </p:sp>
      <p:pic>
        <p:nvPicPr>
          <p:cNvPr id="2" name="Figure" descr="Two photos are shown. Photograph a on the left shows the upper portion of trees against a bright blue sky. The tops of several trees at the center of the photograph have bare branches and appear to be dead. Image b shows a statue of a man that appears to from the revolutionary war era in either marble or limeston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440" b="-344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14.3</a:t>
            </a:r>
          </a:p>
        </p:txBody>
      </p:sp>
    </p:spTree>
    <p:extLst>
      <p:ext uri="{BB962C8B-B14F-4D97-AF65-F5344CB8AC3E}">
        <p14:creationId xmlns:p14="http://schemas.microsoft.com/office/powerpoint/2010/main" val="163033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23610FE2-4480-4F8A-8087-953E5D3DD02E}"/>
              </a:ext>
            </a:extLst>
          </p:cNvPr>
          <p:cNvSpPr>
            <a:spLocks noGrp="1"/>
          </p:cNvSpPr>
          <p:nvPr>
            <p:ph type="ftr" sz="quarter" idx="11"/>
          </p:nvPr>
        </p:nvSpPr>
        <p:spPr>
          <a:xfrm>
            <a:off x="502912" y="6478587"/>
            <a:ext cx="780669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lnSpcReduction="10000"/>
          </a:bodyPr>
          <a:lstStyle/>
          <a:p>
            <a:pPr marL="342900" indent="-342900">
              <a:buAutoNum type="alphaLcParenBoth"/>
            </a:pPr>
            <a:r>
              <a:rPr lang="en-US" sz="1600" dirty="0"/>
              <a:t>A research-grade pH meter used in a laboratory can have a resolution of 0.001 pH units, an accuracy of ± 0.002 pH units, and may cost in excess of $1000.</a:t>
            </a:r>
          </a:p>
          <a:p>
            <a:pPr marL="342900" indent="-342900">
              <a:buAutoNum type="alphaLcParenBoth"/>
            </a:pPr>
            <a:r>
              <a:rPr lang="en-US" sz="1600" dirty="0"/>
              <a:t>A portable pH meter has lower resolution (0.01 pH units), lower accuracy (± 0.2 pH units), and a far lower price tag. (credit b: modification of work by Jacopo </a:t>
            </a:r>
            <a:r>
              <a:rPr lang="en-US" sz="1600" dirty="0" err="1"/>
              <a:t>Werther</a:t>
            </a:r>
            <a:r>
              <a:rPr lang="en-US" sz="1600" dirty="0"/>
              <a:t>)</a:t>
            </a:r>
          </a:p>
        </p:txBody>
      </p:sp>
      <p:pic>
        <p:nvPicPr>
          <p:cNvPr id="2" name="Figure" descr="This figure contains two images. The first, image a, is of an analytical digital p H meter on a laboratory counter. The second, image b, is of a portable hand held digital p H met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6008" r="-1600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14.4</a:t>
            </a:r>
          </a:p>
        </p:txBody>
      </p:sp>
    </p:spTree>
    <p:extLst>
      <p:ext uri="{BB962C8B-B14F-4D97-AF65-F5344CB8AC3E}">
        <p14:creationId xmlns:p14="http://schemas.microsoft.com/office/powerpoint/2010/main" val="17609620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516</TotalTime>
  <Words>3377</Words>
  <Application>Microsoft Office PowerPoint</Application>
  <PresentationFormat>On-screen Show (4:3)</PresentationFormat>
  <Paragraphs>110</Paragraphs>
  <Slides>40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Arial Black</vt:lpstr>
      <vt:lpstr>Calibri</vt:lpstr>
      <vt:lpstr>Essential</vt:lpstr>
      <vt:lpstr>CHEMISTRY</vt:lpstr>
      <vt:lpstr>Figure 14.1</vt:lpstr>
      <vt:lpstr>UNFIGURE 14.1</vt:lpstr>
      <vt:lpstr>UNFIGURE 14.2</vt:lpstr>
      <vt:lpstr>UNFIGURE 14.3</vt:lpstr>
      <vt:lpstr>UNFIGURE 14.4</vt:lpstr>
      <vt:lpstr>Figure 14.2</vt:lpstr>
      <vt:lpstr>Figure 14.3</vt:lpstr>
      <vt:lpstr>Figure 14.4</vt:lpstr>
      <vt:lpstr>Figure 14.5</vt:lpstr>
      <vt:lpstr>Figure 14.6</vt:lpstr>
      <vt:lpstr>Figure 14.7</vt:lpstr>
      <vt:lpstr>Figure 14.8</vt:lpstr>
      <vt:lpstr>Figure 14.9</vt:lpstr>
      <vt:lpstr>Figure 14.10</vt:lpstr>
      <vt:lpstr>Figure 14.11</vt:lpstr>
      <vt:lpstr>Example 14.11</vt:lpstr>
      <vt:lpstr>Figure 14.12</vt:lpstr>
      <vt:lpstr>Example 14.13</vt:lpstr>
      <vt:lpstr>Example 14.14</vt:lpstr>
      <vt:lpstr>Figure 14.13</vt:lpstr>
      <vt:lpstr>UNFIGURE 14.5</vt:lpstr>
      <vt:lpstr>Figure 14.14</vt:lpstr>
      <vt:lpstr>Figure 14.15</vt:lpstr>
      <vt:lpstr>Example 14.15</vt:lpstr>
      <vt:lpstr>Figure 14.16</vt:lpstr>
      <vt:lpstr>Example 14.18</vt:lpstr>
      <vt:lpstr>UNFIGURE 14.6</vt:lpstr>
      <vt:lpstr>Example 14.19.1</vt:lpstr>
      <vt:lpstr>Example 14.19.2</vt:lpstr>
      <vt:lpstr>Figure 14.17</vt:lpstr>
      <vt:lpstr>Figure 14.18</vt:lpstr>
      <vt:lpstr>Example 14.20.1</vt:lpstr>
      <vt:lpstr>Example 14.20.2</vt:lpstr>
      <vt:lpstr>Example 14.20.3</vt:lpstr>
      <vt:lpstr>Figure 14.19</vt:lpstr>
      <vt:lpstr>Figure 14.20</vt:lpstr>
      <vt:lpstr>Figure 14.21</vt:lpstr>
      <vt:lpstr>Figure 14.22</vt:lpstr>
      <vt:lpstr>Figure 14.23</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 Chapter 14 - Acid-Base Equilibria</dc:title>
  <dc:creator>Spuddy McSpare</dc:creator>
  <cp:lastModifiedBy>Conversion_09</cp:lastModifiedBy>
  <cp:revision>64</cp:revision>
  <dcterms:created xsi:type="dcterms:W3CDTF">2012-06-04T02:13:36Z</dcterms:created>
  <dcterms:modified xsi:type="dcterms:W3CDTF">2017-08-31T10:18:49Z</dcterms:modified>
</cp:coreProperties>
</file>