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0"/>
  </p:notesMasterIdLst>
  <p:handoutMasterIdLst>
    <p:handoutMasterId r:id="rId41"/>
  </p:handoutMasterIdLst>
  <p:sldIdLst>
    <p:sldId id="256" r:id="rId2"/>
    <p:sldId id="280" r:id="rId3"/>
    <p:sldId id="314" r:id="rId4"/>
    <p:sldId id="313" r:id="rId5"/>
    <p:sldId id="312" r:id="rId6"/>
    <p:sldId id="311" r:id="rId7"/>
    <p:sldId id="310" r:id="rId8"/>
    <p:sldId id="309" r:id="rId9"/>
    <p:sldId id="308" r:id="rId10"/>
    <p:sldId id="307" r:id="rId11"/>
    <p:sldId id="306" r:id="rId12"/>
    <p:sldId id="305" r:id="rId13"/>
    <p:sldId id="304" r:id="rId14"/>
    <p:sldId id="303" r:id="rId15"/>
    <p:sldId id="302" r:id="rId16"/>
    <p:sldId id="301" r:id="rId17"/>
    <p:sldId id="300" r:id="rId18"/>
    <p:sldId id="299" r:id="rId19"/>
    <p:sldId id="298" r:id="rId20"/>
    <p:sldId id="297" r:id="rId21"/>
    <p:sldId id="296" r:id="rId22"/>
    <p:sldId id="295" r:id="rId23"/>
    <p:sldId id="294" r:id="rId24"/>
    <p:sldId id="293" r:id="rId25"/>
    <p:sldId id="292" r:id="rId26"/>
    <p:sldId id="291" r:id="rId27"/>
    <p:sldId id="290" r:id="rId28"/>
    <p:sldId id="289" r:id="rId29"/>
    <p:sldId id="288" r:id="rId30"/>
    <p:sldId id="287" r:id="rId31"/>
    <p:sldId id="286" r:id="rId32"/>
    <p:sldId id="318" r:id="rId33"/>
    <p:sldId id="285" r:id="rId34"/>
    <p:sldId id="317" r:id="rId35"/>
    <p:sldId id="316" r:id="rId36"/>
    <p:sldId id="315" r:id="rId37"/>
    <p:sldId id="320" r:id="rId38"/>
    <p:sldId id="31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60" autoAdjust="0"/>
    <p:restoredTop sz="94614" autoAdjust="0"/>
  </p:normalViewPr>
  <p:slideViewPr>
    <p:cSldViewPr snapToGrid="0" snapToObjects="1">
      <p:cViewPr varScale="1">
        <p:scale>
          <a:sx n="108" d="100"/>
          <a:sy n="108" d="100"/>
        </p:scale>
        <p:origin x="13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6E19A-B73E-4429-AA87-637FC1DE9EE8}" type="datetimeFigureOut">
              <a:rPr lang="en-US" smtClean="0"/>
              <a:t>08/31/17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EF2C5-6380-4EF2-BF4A-2531241D18A8}" type="slidenum">
              <a:rPr lang="en-US" smtClean="0"/>
              <a:t>‹#›</a:t>
            </a:fld>
            <a:endParaRPr lang="en-US"/>
          </a:p>
        </p:txBody>
      </p:sp>
    </p:spTree>
    <p:extLst>
      <p:ext uri="{BB962C8B-B14F-4D97-AF65-F5344CB8AC3E}">
        <p14:creationId xmlns:p14="http://schemas.microsoft.com/office/powerpoint/2010/main" val="303806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01DB33CD-09D0-463F-91CF-AAA9781D5403}"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B912BB-AFFC-4B66-ACD2-75F09877815E}" type="datetime4">
              <a:rPr lang="en-US" smtClean="0"/>
              <a:t>August 31, 2017</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A553DBB-143C-4E47-8FD2-081BA7410000}"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2DBB25-41B1-4A07-816A-FAFBD4DB25E4}" type="datetime4">
              <a:rPr lang="en-US" smtClean="0"/>
              <a:t>August 31, 2017</a:t>
            </a:fld>
            <a:endParaRPr lang="en-US" dirty="0"/>
          </a:p>
        </p:txBody>
      </p:sp>
      <p:sp>
        <p:nvSpPr>
          <p:cNvPr id="5" name="Footer Placeholder 4"/>
          <p:cNvSpPr>
            <a:spLocks noGrp="1"/>
          </p:cNvSpPr>
          <p:nvPr>
            <p:ph type="ftr" sz="quarter" idx="11"/>
          </p:nvPr>
        </p:nvSpPr>
        <p:spPr>
          <a:xfrm>
            <a:off x="457199" y="6492875"/>
            <a:ext cx="7820025"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75D854C-C4FC-4AC7-A48D-E314992D465F}" type="datetime4">
              <a:rPr lang="en-US" smtClean="0"/>
              <a:t>August 31, 2017</a:t>
            </a:fld>
            <a:endParaRPr lang="en-US" dirty="0"/>
          </a:p>
        </p:txBody>
      </p:sp>
      <p:sp>
        <p:nvSpPr>
          <p:cNvPr id="5" name="Footer Placeholder 4"/>
          <p:cNvSpPr>
            <a:spLocks noGrp="1"/>
          </p:cNvSpPr>
          <p:nvPr>
            <p:ph type="ftr" sz="quarter" idx="3"/>
          </p:nvPr>
        </p:nvSpPr>
        <p:spPr>
          <a:xfrm>
            <a:off x="457200" y="6492875"/>
            <a:ext cx="7810500" cy="36512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88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21 </a:t>
            </a:r>
            <a:r>
              <a:rPr lang="en-US" sz="2000" b="1" dirty="0">
                <a:solidFill>
                  <a:srgbClr val="212F62"/>
                </a:solidFill>
                <a:latin typeface="+mn-lt"/>
              </a:rPr>
              <a:t>Nuclear Chemistry</a:t>
            </a:r>
          </a:p>
          <a:p>
            <a:pPr algn="ctr"/>
            <a:r>
              <a:rPr lang="en-US" sz="1600" cap="none" dirty="0">
                <a:solidFill>
                  <a:schemeClr val="tx1"/>
                </a:solidFill>
                <a:latin typeface="+mn-lt"/>
              </a:rPr>
              <a:t>PowerPoint Image Slideshow</a:t>
            </a:r>
          </a:p>
        </p:txBody>
      </p:sp>
      <p:sp>
        <p:nvSpPr>
          <p:cNvPr id="6" name="Title">
            <a:extLst>
              <a:ext uri="{FF2B5EF4-FFF2-40B4-BE49-F238E27FC236}">
                <a16:creationId xmlns:a16="http://schemas.microsoft.com/office/drawing/2014/main" id="{1DCDCEF3-CB54-448D-A5A2-6B527ED29A9F}"/>
              </a:ext>
            </a:extLst>
          </p:cNvPr>
          <p:cNvSpPr>
            <a:spLocks noGrp="1"/>
          </p:cNvSpPr>
          <p:nvPr>
            <p:ph type="title" idx="4294967295"/>
          </p:nvPr>
        </p:nvSpPr>
        <p:spPr>
          <a:xfrm>
            <a:off x="0" y="990918"/>
            <a:ext cx="9144000" cy="444818"/>
          </a:xfrm>
        </p:spPr>
        <p:txBody>
          <a:bodyPr>
            <a:no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28CEA64-0F7D-4A36-97B4-1FA4CE34BF8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Uranium-238 undergoes a radioactive decay series consisting of 14 separate steps before producing stable lead-206. This series consists of eight α decays and six β decays.</a:t>
            </a:r>
          </a:p>
        </p:txBody>
      </p:sp>
      <p:pic>
        <p:nvPicPr>
          <p:cNvPr id="2" name="Figure" descr="A graph is shown where the x-axis is labeled “Number of neutrons, open parenthesis, n, close parenthesis” and has values of 122 to 148 in increments of 2. The y-axis is labeled “Atomic number” and has values of 80 to 92 in increments of 1. Two types of arrows are used in this graph to connect the points. Green arrows are labeled as “alpha decay” while red arrows are labeled “beta decay.” Beginning at the point “92, 146” that is labeled “superscript 238, U,” a green arrow connects this point to the second point “90, 144” which is labeled “superscript 234, T h.” A red arrow connect this to the third point “91, 143” which is labeled “superscript 234, P a” which is connected to the fourth point “92, 142” by a red arrow and which is labeled “superscript 234, U.” A green arrow leads to the next point, “90, 140” which is labeled “superscript 230, T h” and is connected by a green arrow to the sixth point, “88, 138” which is labeled “superscript 226, R a” that is in turn connected by a green arrow to the seventh point “86, 136” which is labeled “superscript 222, Ra.” The eighth point, at “84, 134” is labeled “superscript 218, P o” and has green arrows leading to it and away from it to the ninth point “82, 132” which is labeled “superscript 214, Pb” which is connected by a red arrow to the tenth point, “83, 131” which is labeled “superscript 214, B i.” A red arrow leads to the eleventh point “84, 130” which is labeled “superscript 214, P o” and a green arrow leads to the twelvth point “82, 128” which is labeled “superscript 210, P b.” A red arrow leads to the thirteenth point “83, 127” which is labeled “superscript 210, B i” and a red arrow leads to the fourteenth point “84, 126” which is labeled “superscript 210, P o.” The final point is labeled “82, 124” and “superscript 206, P 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843" r="-2584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21.9</a:t>
            </a:r>
          </a:p>
        </p:txBody>
      </p:sp>
    </p:spTree>
    <p:extLst>
      <p:ext uri="{BB962C8B-B14F-4D97-AF65-F5344CB8AC3E}">
        <p14:creationId xmlns:p14="http://schemas.microsoft.com/office/powerpoint/2010/main" val="340891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2FF5513-5714-499E-8243-D47F480D48B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For cobalt-60, which has a half-life of 5.27 years, 50% remains after 5.27 years (one half-life), 25% remains after 10.54 years (two half-lives), 12.5% remains after 15.81 years (three half-lives), and so on.</a:t>
            </a:r>
          </a:p>
        </p:txBody>
      </p:sp>
      <p:pic>
        <p:nvPicPr>
          <p:cNvPr id="2" name="Figure" descr="A graph, titled “C o dash 60 Decay,” is shown where the x-axis is labeled “C o dash 60 remaining, open parenthesis, percent sign, close parenthesis” and has values of 0 to 100 in increments of 25. The y-axis is labeled “Number of half dash lives” and has values of 0 to 5 in increments of 1. The first point, at “0, 100” has a circle filled with tiny dots drawn near it labeled “10 g.” The second point, at “1, 50” has a smaller circle filled with tiny dots drawn near it labeled “5 g.” The third point, at “2, 25” has a small circle filled with tiny dots drawn near it labeled “2.5 g.” The fourth point, at “3, 12.5” has a very small circle filled with tiny dots drawn near it labeled “1.25 g.” The last point, at “4, 6.35” has a tiny circle filled with tiny dots drawn near it labeled.”625 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173" r="-201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21.10</a:t>
            </a:r>
          </a:p>
        </p:txBody>
      </p:sp>
    </p:spTree>
    <p:extLst>
      <p:ext uri="{BB962C8B-B14F-4D97-AF65-F5344CB8AC3E}">
        <p14:creationId xmlns:p14="http://schemas.microsoft.com/office/powerpoint/2010/main" val="348054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499201B-5287-41DC-9799-39080B4C170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a:bodyPr>
          <a:lstStyle/>
          <a:p>
            <a:r>
              <a:rPr lang="en-US" sz="1600" dirty="0"/>
              <a:t>Along with stable carbon-12, radioactive carbon-14 is taken in by plants and animals, and remains at a constant level within them while they are alive. After death, the C-14 decays and the C-14:C-12 ratio in the remains decreases. Comparing this ratio to the C-14:C-12 ratio in living organisms allows us to determine how long ago the organism lived (and died).</a:t>
            </a:r>
          </a:p>
        </p:txBody>
      </p:sp>
      <p:pic>
        <p:nvPicPr>
          <p:cNvPr id="2" name="Figure" descr="A diagram shows a cow standing on the ground next to a tree. In the upper left of the diagram, where the sky is represented, a single white sphere is shown and is connected by a downward-facing arrow to a larger sphere composed of green and white spheres that is labeled “superscript 14, subscript 7, N.” This structure is connected to three other structures by a right-facing arrow. Each of the three it points to are composed of green and white spheres and all have arrows pointing from them to the ground. The first of these is labeled “Trace, superscript 14, subscript 6, C,” the second is labeled “1 percent, superscript 13, subscript 6, C” and the last is labeled “99 percent, superscript 12, subscript 6, C.” Two downward-facing arrows that merge into one arrow lead from the cow and tree to the ground and are labeled “organism dies” and “superscript 14, subscript 6, C, decay begins.” A right-facing arrow labeled on top as “Decay” and on bottom as “Time” leads from this to a label of “superscript 14, subscript 6, C, backslash, superscript 12, subscript 6, C, ratio decreased.” Near the top of the tree is a downward facing arrow with the label “superscript 14, subscript 6, C, backslash, superscript 12, subscript 6, C, ratio is constant in living organisms” that leads to the last of the lower state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968" r="-5596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21.11</a:t>
            </a:r>
          </a:p>
        </p:txBody>
      </p:sp>
    </p:spTree>
    <p:extLst>
      <p:ext uri="{BB962C8B-B14F-4D97-AF65-F5344CB8AC3E}">
        <p14:creationId xmlns:p14="http://schemas.microsoft.com/office/powerpoint/2010/main" val="86504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FDAEBC5-3F73-48F8-A1BA-1A56BBF556E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Carbon-14 dating has shown that these pages from the Dead Sea Scrolls were written or copied on paper made from plants that died between 100 BC and AD 50.</a:t>
            </a:r>
          </a:p>
        </p:txBody>
      </p:sp>
      <p:pic>
        <p:nvPicPr>
          <p:cNvPr id="2" name="Figure" descr="A photograph of six pages of ragged-edged paper covered in writing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361" b="-423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21.12</a:t>
            </a:r>
          </a:p>
        </p:txBody>
      </p:sp>
    </p:spTree>
    <p:extLst>
      <p:ext uri="{BB962C8B-B14F-4D97-AF65-F5344CB8AC3E}">
        <p14:creationId xmlns:p14="http://schemas.microsoft.com/office/powerpoint/2010/main" val="5443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A569B79-26B1-495C-96FB-BFFA22915FC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small section of the LHC is shown with workers traveling along it. (credit: Christophe </a:t>
            </a:r>
            <a:r>
              <a:rPr lang="en-US" sz="1600" dirty="0" err="1"/>
              <a:t>Delaere</a:t>
            </a:r>
            <a:r>
              <a:rPr lang="en-US" sz="1600" dirty="0"/>
              <a:t>)</a:t>
            </a:r>
          </a:p>
        </p:txBody>
      </p:sp>
      <p:pic>
        <p:nvPicPr>
          <p:cNvPr id="2" name="Figure" descr="Two photos are shown and labeled “a” and “b.” Photo a shows an aerial view of the Large Hadron Collider. Photo b shows a tunnel of concrete with rails on the ground and tubes and wires running along the wall. Two people walk along the tunn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21.13</a:t>
            </a:r>
          </a:p>
        </p:txBody>
      </p:sp>
    </p:spTree>
    <p:extLst>
      <p:ext uri="{BB962C8B-B14F-4D97-AF65-F5344CB8AC3E}">
        <p14:creationId xmlns:p14="http://schemas.microsoft.com/office/powerpoint/2010/main" val="394731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628AA27-169E-4C33-AF3C-F9FF689F1BF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When a slow neutron hits a fissionable U-235 nucleus, it is absorbed and forms an unstable U-236 nucleus. The U-236 nucleus then rapidly breaks apart into two smaller nuclei (in this case, Ba-141 and Kr-92) along with several neutrons (usually two or three), and releases a very large amount of energy.</a:t>
            </a:r>
          </a:p>
        </p:txBody>
      </p:sp>
      <p:pic>
        <p:nvPicPr>
          <p:cNvPr id="2" name="Figure" descr="A diagram is shown which has a white sphere labeled “superscript, 1, subscript 0, n” followed by a right-facing arrow and a large sphere composed of many smaller white and green spheres labeled “superscript, 235, subscript 92, U.” The single sphere has impacted the larger sphere. A right-facing arrow leads from the larger sphere to a vertical dumbbell shaped collection of the same white and green spheres labeled “superscript, 236, subscript 92, U, Unstable nucleus.” Two right-facing arrows lead from the top and bottom of this structure to two new spheres that are also composed of green and white spheres and are slightly smaller than the others. The top sphere is labeled “superscript, 92, subscript 36, K r” while the lower one is labeled “superscript, 141, subscript 56, B a.” A starburst pattern labeled “Energy” lies between these two spheres and has three right-facing arrows leading from it to three white spheres labeled “3, superscript, 1, subscript 0, n.” A balanced nuclear equation is written below the diagram and says “superscript, 235, subscript 92, U, plus sign, superscript, 1, subscript 0, n, yield arrow, superscript, 236, subscript 92, U, yield arrow, superscript, 141, subscript 56, B a, plus sign, superscript, 92, subscript 36, K r, plus sign, 3, superscript, 1, subscript 0, 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46" r="-9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21.14</a:t>
            </a:r>
          </a:p>
        </p:txBody>
      </p:sp>
    </p:spTree>
    <p:extLst>
      <p:ext uri="{BB962C8B-B14F-4D97-AF65-F5344CB8AC3E}">
        <p14:creationId xmlns:p14="http://schemas.microsoft.com/office/powerpoint/2010/main" val="299712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29AC985-5B5A-4473-B19B-73C433367F6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Nuclear fission of U-235 produces a range of fission products.</a:t>
            </a:r>
          </a:p>
          <a:p>
            <a:pPr marL="342900" indent="-342900">
              <a:buAutoNum type="alphaLcParenBoth"/>
            </a:pPr>
            <a:r>
              <a:rPr lang="en-US" sz="1600" dirty="0"/>
              <a:t>The larger fission products of U-235 are typically one isotope with a mass number around 85–105, and another isotope with a mass number that is about 50% larger, that is, about 130–150.</a:t>
            </a:r>
          </a:p>
        </p:txBody>
      </p:sp>
      <p:pic>
        <p:nvPicPr>
          <p:cNvPr id="2" name="Figure" descr="Five nuclear equations and a graph are shown. The first equation is “superscript, 235, subscript 92, U, plus sign, superscript, 1, subscript 0, n, yield arrow, superscript, 236, subscript 92, U, yield arrow, superscript, 90, subscript 38, S r, plus sign, superscript, 144, subscript 54, X e, plus sign, 2, superscript, 1, subscript 0, n.” The second equation is “superscript, 235, subscript 92, U, plus sign, superscript, 1, subscript 0, n, yield arrow, superscript, 236, subscript 92, U, yield arrow, superscript, 87, subscript 35, B r, plus sign, superscript, 146, subscript 57, L a, plus sign, 3, superscript, 1, subscript 0, n.” The third equation is “superscript, 235, subscript 92, U, plus sign, superscript, 1, subscript 0, n, yield arrow, superscript, 236, subscript 92, U, yield arrow, superscript, 97, subscript 37, R b, plus sign, superscript, 137, subscript 55, C s, plus sign, 3, superscript, 1, subscript 0, n.” The fourth equation is “superscript, 235, subscript 92, U, plus sign, superscript, 1, subscript 0, n, yield arrow, superscript, 236, subscript 92, U, yield arrow, superscript, 137, subscript 52, T e, plus sign, superscript, 97, subscript 40, Z r, plus sign, 2, superscript, 1, subscript 0, n.” The fifth equation is “superscript, 235, subscript 92, U, plus sign, superscript, 1, subscript 0, n, yield arrow, superscript, 236, subscript 92, U, yield arrow, superscript, 141, subscript 56, B a, plus sign, superscript, 92, subscript 36, K r, plus sign, 3, superscript, 1, subscript 0, n.” A graph is also shown where the y-axis is labeled “Fission yield, open parenthesis, percent sign, close parenthesis” and has values of 0 to 9 in increments of 1 while the x-axis is labeled “Mass number” and has values of 60 to 180 in increments of 20. The graph begins near point “65, 0” and rises rapidly to near “92, 6.6,” then drops just as rapidly to “107, 0” and remains there to point “127, 0.” The graph then rises again to near “132, 8,” then goes up and down a bit before falling to a point “153, 0,” and going horizont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47" r="-40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21.15</a:t>
            </a:r>
          </a:p>
        </p:txBody>
      </p:sp>
    </p:spTree>
    <p:extLst>
      <p:ext uri="{BB962C8B-B14F-4D97-AF65-F5344CB8AC3E}">
        <p14:creationId xmlns:p14="http://schemas.microsoft.com/office/powerpoint/2010/main" val="2526708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2B0B669-F2F0-4808-B32B-E5A8D12013C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fission of a large nucleus, such as U-235, produces two or three neutrons, each of which is capable of causing fission of another nucleus by the reactions shown. If this process continues, a nuclear chain </a:t>
            </a:r>
            <a:r>
              <a:rPr lang="sv-SE" sz="1600" dirty="0" err="1"/>
              <a:t>reaction</a:t>
            </a:r>
            <a:r>
              <a:rPr lang="sv-SE" sz="1600" dirty="0"/>
              <a:t> </a:t>
            </a:r>
            <a:r>
              <a:rPr lang="sv-SE" sz="1600" dirty="0" err="1"/>
              <a:t>occurs</a:t>
            </a:r>
            <a:r>
              <a:rPr lang="sv-SE" sz="1600" dirty="0"/>
              <a:t>.</a:t>
            </a:r>
            <a:endParaRPr lang="en-US" sz="1600" dirty="0"/>
          </a:p>
        </p:txBody>
      </p:sp>
      <p:pic>
        <p:nvPicPr>
          <p:cNvPr id="2" name="Figure" descr="A diagram is shown which has a white sphere labeled “superscript, 1, subscript 0, n” followed by a right-facing arrow and a large sphere composed of many smaller white and green spheres labeled “superscript, 235, subscript 92, U.” The single sphere has impacted the larger sphere. A right-facing arrow leads from the larger sphere to a pair of smaller spheres which are collections of the same white and green spheres. The upper of these two images is labeled “superscript, 93, subscript 36, K r” while the lower of the two is labeled “superscript, 142, subscript 56, B a.” A starburst pattern labeled “Energy” lies between these two spheres and has three right-facing arrows leading from it to three white spheres labeled “ superscript, 1, subscript 0, n.”  An equation below this portion of the diagram reads ““superscript, 235, subscript 92, U, plus sign, superscript, 1, subscript 0, n, yield arrow, superscript, 140, subscript 56, B a, plus sign, superscript 90, subscript 36, K r, plus sign, 3, superscript 1, subscript 0, n.”  A right-facing arrow leads from each of these white spheres to three larger spheres, each composed of many smaller green and white spheres and labeled, from top to bottom as “a, superscript,235, subscript 92, U,” “b, superscript,235, subscript 92, U” and “c, superscript,235, subscript 92, U.” Each of these spheres is followed by a right-facing arrow which points to a pair of smaller spheres composed of the same green and white spheres with starburst patterns in between each pair labeled “Energy.” The spheres of the top pair are labeled, from top to bottom, “superscript, 96, subscript 37, R b” and “superscript, 137, subscript 55, C s.” The spheres of the middle pair are labeled, from top to bottom, “superscript, 90, subscript 38, S r” and “superscript, 144, subscript 54, X e.” The spheres of the bottom pair are labeled, from top to bottom, “superscript, 87, subscript 35, B r” and “superscript, 146, subscript 57, L a.” Each pair of spheres is followed by three right-facing arrows leading to three white spheres labeled “superscript, 1, subscript 0, n.”  Below the diagram are three nuclear equations. Equation a reads “superscript, 235, subscript 92, U, plus sign, superscript, 1, subscript 0, n, yield arrow, superscript, 96, subscript 37, R b, plus sign, superscript 137, subscript 55, C s, plus sign, 3, superscript 1, subscript 0, n.” Equation b reads “superscript, 235, subscript 92, U, plus sign, superscript, 1, subscript 0, n, yield arrow, superscript, 90, subscript 38, S r, plus sign, superscript144, subscript 54, X e, plus sign, 2, superscript 1, subscript 0, n.” Equation c reads “superscript, 235, subscript 92, U, plus sign, superscript, 1, subscript 0, n, yield arrow, superscript, 87, subscript 35, B r, plus sign, superscript 146, subscript 57, L a, plus sign, 3, superscript 1, subscript 0, 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827" r="-7182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21.16</a:t>
            </a:r>
          </a:p>
        </p:txBody>
      </p:sp>
    </p:spTree>
    <p:extLst>
      <p:ext uri="{BB962C8B-B14F-4D97-AF65-F5344CB8AC3E}">
        <p14:creationId xmlns:p14="http://schemas.microsoft.com/office/powerpoint/2010/main" val="143410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8B7A505-B447-4367-8335-DB827713CA9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In a subcritical mass, the fissile material is too small and allows too many neutrons to escape the material, so a chain reaction does not occur.</a:t>
            </a:r>
          </a:p>
          <a:p>
            <a:pPr marL="342900" indent="-342900">
              <a:buAutoNum type="alphaLcParenBoth"/>
            </a:pPr>
            <a:r>
              <a:rPr lang="en-US" sz="1600" dirty="0"/>
              <a:t>In a critical mass, a large enough number of neutrons in the fissile material induce fission to create a chain reaction.</a:t>
            </a:r>
          </a:p>
        </p:txBody>
      </p:sp>
      <p:pic>
        <p:nvPicPr>
          <p:cNvPr id="2" name="Figure" descr="The images are shown and labeled “a,” “b” and “c.” Image a, labeled “Sub-critical mass,” shows a blue circle background with a white sphere near the outer, top, left edge of the circle. A downward, right-facing arrow indicates that the white sphere enters the circle. Seven small, yellow starbursts are drawn in the blue circle and each has an arrow facing from it to outside the circle, in seemingly random directions. Image b, labeled “Critical mass,” shows a blue circle background with a white sphere near the outer, top, left edge of the circle. A downward, right-facing arrow indicates that the white sphere enters the circle. Seventeen small, yellow starbursts are drawn in the blue circle and each has an arrow facing from it to outside the circle, in seemingly random directions. Image c, labeled “Critical mass from neutron deflection,” shows a blue circle background, lying in a larger purple circle, with a white sphere near the outer, top, left edge of the purple circle. A downward, right-facing arrow indicates that the white sphere enters both of the circles. Thirteen small, yellow starbursts are drawn in the blue circle and each has an arrow facing from it to outside the blue circle, and a couple outside of the purple circle, in seemingly random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148" r="-141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21.17</a:t>
            </a:r>
          </a:p>
        </p:txBody>
      </p:sp>
    </p:spTree>
    <p:extLst>
      <p:ext uri="{BB962C8B-B14F-4D97-AF65-F5344CB8AC3E}">
        <p14:creationId xmlns:p14="http://schemas.microsoft.com/office/powerpoint/2010/main" val="400084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48CD5E7-CCE5-430F-B278-37E456678AC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pPr marL="342900" indent="-342900">
              <a:buAutoNum type="alphaLcParenBoth"/>
            </a:pPr>
            <a:r>
              <a:rPr lang="en-US" sz="1600" dirty="0"/>
              <a:t>The nuclear fission bomb that destroyed Hiroshima on August 6, 1945, consisted of two subcritical masses of U-235, where conventional explosives were used to fire one of the subcritical masses into the other, creating the critical mass for the nuclear explosion.</a:t>
            </a:r>
          </a:p>
          <a:p>
            <a:pPr marL="342900" indent="-342900">
              <a:buAutoNum type="alphaLcParenBoth"/>
            </a:pPr>
            <a:r>
              <a:rPr lang="en-US" sz="1600" dirty="0"/>
              <a:t>The plutonium bomb that destroyed Nagasaki on August 12, 1945, consisted of a hollow sphere of plutonium that was rapidly compressed by conventional explosives. This led to a concentration of plutonium in the center that was greater than the critical mass necessary for the nuclear explosion.</a:t>
            </a:r>
          </a:p>
        </p:txBody>
      </p:sp>
      <p:pic>
        <p:nvPicPr>
          <p:cNvPr id="2" name="Figure" descr="Two diagrams are shown, each to the left of a photo, and labeled “a” and “b.” Diagram a shows the outer casing of a bomb that has a long, tubular shape with a squared-off tail. Components in the shell show a tube with a white disk labeled “Detonator” on the left, an orange disk with a bright yellow starburst drawn around it labeled “Conventional explosive” in the middle and a right-facing arrow leading to a blue disk in the nose of the bomb labeled “uranium 235.” A small blue cone next to the orange disk is shares the label of “uranium 235.” A black and white photo next to this diagram shows a far-off shot of a rising cloud over a landscape. Diagram b shows the outer casing of a bomb that has a short, rounded shape with a squared-off tail. Components in the shell show a large orange circle labeled “Conventional explosive” with a series of black dots around its edge, labeled “Detonators,” and a yellow starburst behind it. White arrows face from the outer edge of the orange circle to a blue circle in the center with a yellow core. The blue circle is labeled “plutonium 239” while the yellow core is labeled “beryllium, dash, polonium initiator.” A black and white photo next to this diagram shows a far-off shot of a giant rising cloud over a landsc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146" r="-351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21.18</a:t>
            </a:r>
          </a:p>
        </p:txBody>
      </p:sp>
    </p:spTree>
    <p:extLst>
      <p:ext uri="{BB962C8B-B14F-4D97-AF65-F5344CB8AC3E}">
        <p14:creationId xmlns:p14="http://schemas.microsoft.com/office/powerpoint/2010/main" val="286858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AC8C415-D3EE-4E29-BA26-C3EBABD42EA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85000" lnSpcReduction="10000"/>
          </a:bodyPr>
          <a:lstStyle/>
          <a:p>
            <a:r>
              <a:rPr lang="en-US" sz="1600" dirty="0"/>
              <a:t>Nuclear chemistry provides the basis for many useful diagnostic and therapeutic methods in medicine, such as these positron emission tomography (PET) scans. The PET/computed tomography scan on the left shows muscle activity. The brain scans in the center show chemical differences in dopamine signaling in the brains of addicts and </a:t>
            </a:r>
            <a:r>
              <a:rPr lang="en-US" sz="1600" dirty="0" err="1"/>
              <a:t>nonaddicts</a:t>
            </a:r>
            <a:r>
              <a:rPr lang="en-US" sz="1600" dirty="0"/>
              <a:t>. The images on the right show an oncological application of PET scans to identify lymph node </a:t>
            </a:r>
            <a:r>
              <a:rPr lang="de-DE" sz="1600" dirty="0" err="1"/>
              <a:t>metastasis</a:t>
            </a:r>
            <a:r>
              <a:rPr lang="de-DE" sz="1600" dirty="0"/>
              <a:t>.</a:t>
            </a:r>
            <a:endParaRPr lang="en-US" sz="1600" dirty="0"/>
          </a:p>
        </p:txBody>
      </p:sp>
      <p:pic>
        <p:nvPicPr>
          <p:cNvPr id="2" name="Figure" descr="An image shows four sets of medical pictures. The first is the torso and arms of a human skeleton with purple shading in the muscular regions. The second is a set of four images; the top left, labeled “Smoker,” shows an oval-shaped image that is blue on the outside rim, green as you move inward, and bright red near the center while the top right, labeled “Non-Smoker,” shows an oval-shaped image that is shaded bright green over most of the image and bright red near the center. The lower left image of the four, labeled “Alcoholic,” shows an oval-shaped image that is almost entirely blue with two small yellow-rimmed, red dots near the upper middle section while the lower right image, labeled “Normal,” looks very similar to the lower left, but the red regions are slightly larger. The final image show two scans of a human torso that is turned to face to the side. The left scan has three bright yellow-white areas; one in the throat, one in the chest and one in the head. The right scan is the same as the left except the bright regions are dim and the internal organs are more clearly defin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a:t>
            </a:r>
          </a:p>
        </p:txBody>
      </p:sp>
    </p:spTree>
    <p:extLst>
      <p:ext uri="{BB962C8B-B14F-4D97-AF65-F5344CB8AC3E}">
        <p14:creationId xmlns:p14="http://schemas.microsoft.com/office/powerpoint/2010/main" val="264879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5F53E99-5CE0-4D47-BE15-A6C6F343A05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r>
              <a:rPr lang="en-US" sz="1600" dirty="0">
                <a:solidFill>
                  <a:srgbClr val="6CB255"/>
                </a:solidFill>
              </a:rPr>
              <a:t>(a) </a:t>
            </a:r>
            <a:r>
              <a:rPr lang="en-US" sz="1600" dirty="0"/>
              <a:t>The Diablo Canyon Nuclear Power Plant near San Luis Obispo is the only nuclear power plant currently in operation in California. The domes are the containment structures for the nuclear reactors, and the brown building houses the turbine where electricity is generated. Ocean water is used for cooling.</a:t>
            </a:r>
            <a:r>
              <a:rPr lang="en-US" sz="1600" dirty="0">
                <a:solidFill>
                  <a:srgbClr val="6CB255"/>
                </a:solidFill>
              </a:rPr>
              <a:t> (b) </a:t>
            </a:r>
            <a:r>
              <a:rPr lang="en-US" sz="1600" dirty="0"/>
              <a:t>The Diablo Canyon uses a pressurized water reactor, one of a few different fission reactor designs in use around the world, to produce electricity. Energy from the nuclear fission reactions in the core heats water in a closed, pressurized system. Heat from this system produces steam that drives a turbine, which in turn produces electricity. (credit a: modification of work by “Mike” Michael L. Baird; credit b: modification of work by the Nuclear Regulatory Commission)</a:t>
            </a:r>
          </a:p>
        </p:txBody>
      </p:sp>
      <p:pic>
        <p:nvPicPr>
          <p:cNvPr id="2" name="Figure" descr="A photo labeled “a” and a diagram labeled “b” is shown. The photo is of a power plant with two large white domes and many buildings. The diagram shows a cylindrical container with thick walls labeled “Walls made of concrete and steel” and three main components inside. The first of these components is a pair of tall cylinders labeled “Steam generators” that sit to either side of a shorter cylinder labeled “Core.” Next to the core is a thin cylinder labeled “Pressurizer.” To the left of the outer walls is a set of pistons labeled “Turbines” that sit above a series of other equip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5" r="-28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21.19</a:t>
            </a:r>
          </a:p>
        </p:txBody>
      </p:sp>
    </p:spTree>
    <p:extLst>
      <p:ext uri="{BB962C8B-B14F-4D97-AF65-F5344CB8AC3E}">
        <p14:creationId xmlns:p14="http://schemas.microsoft.com/office/powerpoint/2010/main" val="165549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4A21F17-1845-4E11-AE5C-3F4F552F391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nuclear reactor core shown in </a:t>
            </a:r>
            <a:r>
              <a:rPr lang="en-US" sz="1600" dirty="0">
                <a:solidFill>
                  <a:srgbClr val="6CB255"/>
                </a:solidFill>
              </a:rPr>
              <a:t>(a) </a:t>
            </a:r>
            <a:r>
              <a:rPr lang="en-US" sz="1600" dirty="0"/>
              <a:t>contains the fuel and control rod assembly shown in </a:t>
            </a:r>
            <a:r>
              <a:rPr lang="en-US" sz="1600" dirty="0">
                <a:solidFill>
                  <a:srgbClr val="6CB255"/>
                </a:solidFill>
              </a:rPr>
              <a:t>(b)</a:t>
            </a:r>
            <a:r>
              <a:rPr lang="en-US" sz="1600" dirty="0"/>
              <a:t>. (credit: modification of work by E. </a:t>
            </a:r>
            <a:r>
              <a:rPr lang="en-US" sz="1600" dirty="0" err="1"/>
              <a:t>Generalic</a:t>
            </a:r>
            <a:r>
              <a:rPr lang="en-US" sz="1600" dirty="0"/>
              <a:t>, http://</a:t>
            </a:r>
            <a:r>
              <a:rPr lang="en-US" sz="1600" dirty="0" err="1"/>
              <a:t>glossary.periodni.com</a:t>
            </a:r>
            <a:r>
              <a:rPr lang="en-US" sz="1600" dirty="0"/>
              <a:t>/</a:t>
            </a:r>
            <a:r>
              <a:rPr lang="en-US" sz="1600" dirty="0" err="1"/>
              <a:t>glossary.php?en</a:t>
            </a:r>
            <a:r>
              <a:rPr lang="en-US" sz="1600" dirty="0"/>
              <a:t>=</a:t>
            </a:r>
            <a:r>
              <a:rPr lang="en-US" sz="1600" dirty="0" err="1"/>
              <a:t>control+rod</a:t>
            </a:r>
            <a:r>
              <a:rPr lang="en-US" sz="1600" dirty="0"/>
              <a:t>)</a:t>
            </a:r>
          </a:p>
        </p:txBody>
      </p:sp>
      <p:pic>
        <p:nvPicPr>
          <p:cNvPr id="2" name="Figure" descr="Two diagrams are shown and labeled “a” and “b.” Diagram a shows a cut-away view of a vertical tube with a flat, horizontal plate near the bottom that connects to a series of vertical pipes lined up next to one another and labeled “Fuel rods.” A second horizontal plate labeled “Grid” lies at the top of the pipes and a second set of thinner, vertical pipes, labeled “Control rods,” leads from this plate to the top of the container. The walls of the container are labeled “Steel pressure vessel.” A blue, right-facing arrow leads from an entry point in the left side of the container and is followed by a second, down-facing blue arrow and a curved, right-facing arrow that trace along the outer, bottom edge of the container. A blue and red arrow follows these and faces up the right side of the container to an exit near the right face where a red, right-facing arrow leads out. Diagram b is a cut-away image of a vertical, rectangular, three dimensional set of vertical pipes. The pipes are labeled “Fuel rods” and are inserted into an upper and lower horizontal plate labeled “Grid.” Four thin rods extend above the pipes and are labeled “Control ro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386" r="-503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21.20</a:t>
            </a:r>
          </a:p>
        </p:txBody>
      </p:sp>
    </p:spTree>
    <p:extLst>
      <p:ext uri="{BB962C8B-B14F-4D97-AF65-F5344CB8AC3E}">
        <p14:creationId xmlns:p14="http://schemas.microsoft.com/office/powerpoint/2010/main" val="138850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8E36009-7906-45AC-80C5-BE8AFA0157F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In this 2010 photo of Three Mile Island, the remaining structures from the damaged Unit 2 reactor are seen on the left, whereas the separate Unit 1 reactor, unaffected by the accident, continues generating power to this day (right).</a:t>
            </a:r>
          </a:p>
          <a:p>
            <a:pPr marL="342900" indent="-342900">
              <a:buAutoNum type="alphaLcParenBoth"/>
            </a:pPr>
            <a:r>
              <a:rPr lang="en-US" sz="1600" dirty="0"/>
              <a:t>President Jimmy Carter visited the Unit 2 control room a few days after the accident in 1979.</a:t>
            </a:r>
          </a:p>
        </p:txBody>
      </p:sp>
      <p:pic>
        <p:nvPicPr>
          <p:cNvPr id="2" name="Figure" descr="Two photos, labeled “a” and “b” are shown. Photo a is an aerial view of a nuclear power plant. Photo b shows a small group of men walking through a room filled with electronic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71" r="-127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21.21</a:t>
            </a:r>
          </a:p>
        </p:txBody>
      </p:sp>
    </p:spTree>
    <p:extLst>
      <p:ext uri="{BB962C8B-B14F-4D97-AF65-F5344CB8AC3E}">
        <p14:creationId xmlns:p14="http://schemas.microsoft.com/office/powerpoint/2010/main" val="288199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54A42E7-B846-4F6B-9752-DF6BD0C5999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After the accident, contaminated waste had to be removed, and </a:t>
            </a:r>
            <a:r>
              <a:rPr lang="en-US" sz="1600" dirty="0">
                <a:solidFill>
                  <a:srgbClr val="6CB255"/>
                </a:solidFill>
              </a:rPr>
              <a:t>(b) </a:t>
            </a:r>
            <a:r>
              <a:rPr lang="en-US" sz="1600" dirty="0"/>
              <a:t>an evacuation zone was set up around the plant in areas that received heavy doses of radioactive fallout. (credit a: modification of work by “Live Action Hero”/Flickr)</a:t>
            </a:r>
          </a:p>
        </p:txBody>
      </p:sp>
      <p:pic>
        <p:nvPicPr>
          <p:cNvPr id="2" name="Figure" descr="A photo and a map, labeled “a” and “b,” respectively, are shown. Photo a shows a man in a body-covering safety suit working near a series of blue, plastic coated containers. Map b shows a section of land with the ocean on each side. Near the upper right side of the land is a small red dot, labeled “greater than, 12.5, m R backslash, h r,” that is surrounded by a zone of orange that extends in the upper left direction labeled “2.17, dash, 12.5, m R backslash, h r.” The orange is surrounded by an outline of yellow labeled “1.19, dash, 2.17, m R backslash, h r” and a wider outline of green labeled “0.25, dash, 1.19, m R backslash, h r.” A large area of light blue, labeled “0.03, dash, 0.25, m R backslash, h r” surrounds the green area and extends to the lower middle of the map. A large section of the lower middle and left of the land is covered by dark blue, labeled “less than 0.03, m R backslash, h 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30" b="-85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21.22</a:t>
            </a:r>
          </a:p>
        </p:txBody>
      </p:sp>
    </p:spTree>
    <p:extLst>
      <p:ext uri="{BB962C8B-B14F-4D97-AF65-F5344CB8AC3E}">
        <p14:creationId xmlns:p14="http://schemas.microsoft.com/office/powerpoint/2010/main" val="17153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7029439-9DBC-43BB-AE3A-0C55CFD9D3A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900" dirty="0"/>
              <a:t>This model is of the International Thermonuclear Experimental Reactor (ITER) reactor. Currently under construction in the south of France with an expected completion date of 2027, the ITER will be the world’s Largest experimental </a:t>
            </a:r>
            <a:r>
              <a:rPr lang="en-US" sz="900" dirty="0" err="1"/>
              <a:t>Tokamak</a:t>
            </a:r>
            <a:r>
              <a:rPr lang="en-US" sz="900" dirty="0"/>
              <a:t> nuclear fusion reactor with a goal of achieving large-scale sustained energy production.</a:t>
            </a:r>
          </a:p>
          <a:p>
            <a:pPr marL="342900" indent="-342900">
              <a:buAutoNum type="alphaLcParenBoth"/>
            </a:pPr>
            <a:r>
              <a:rPr lang="en-US" sz="900" dirty="0"/>
              <a:t>In 2012, the National Ignition Facility at Lawrence Livermore National Laboratory briefly produced over 500,000,000,000 watts (500 terawatts, or 500 TW) of peak power and delivered 1,850,000 joules (1.85 MJ) of energy, the largest laser energy ever produced and 1000 times the power usage of the entire United States in any given moment. Although lasting only a few billionths of a second, the 192 lasers attained the conditions needed for nuclear fusion ignition. This image shows the target prior to the laser shot. (credit a: modification of work by Stephan Mosel)</a:t>
            </a:r>
          </a:p>
        </p:txBody>
      </p:sp>
      <p:pic>
        <p:nvPicPr>
          <p:cNvPr id="2" name="Figure" descr="Two photos are shown and labeled “a” and “b.” Photo a shows a model of the ITER reactor made up of colorful components. Photo b shows a close-up view of the end of a long, mechanical arm made up of many metal compon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60" r="-446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21.23</a:t>
            </a:r>
          </a:p>
        </p:txBody>
      </p:sp>
    </p:spTree>
    <p:extLst>
      <p:ext uri="{BB962C8B-B14F-4D97-AF65-F5344CB8AC3E}">
        <p14:creationId xmlns:p14="http://schemas.microsoft.com/office/powerpoint/2010/main" val="2839905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A797410-FB40-48F5-B219-F13B6E779AC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Administering thallium-201 to a patient and subsequently performing a stress test offer medical professionals an opportunity to visually analyze heart function and blood flow. (credit: modification of work by “Blue0ctane”/Wikimedia Commons)</a:t>
            </a:r>
          </a:p>
        </p:txBody>
      </p:sp>
      <p:pic>
        <p:nvPicPr>
          <p:cNvPr id="2" name="Figure" descr="A photo is shown of two men, one walking on a treadmill with various wires connected to his torso region, and the other collecting blood pressure data from the first m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030" r="-7103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21.24</a:t>
            </a:r>
          </a:p>
        </p:txBody>
      </p:sp>
    </p:spTree>
    <p:extLst>
      <p:ext uri="{BB962C8B-B14F-4D97-AF65-F5344CB8AC3E}">
        <p14:creationId xmlns:p14="http://schemas.microsoft.com/office/powerpoint/2010/main" val="405040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490FDC9-61A1-4E35-9371-7102E5EF432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The first Tc-99m generator (circa 1958) is used to separate Tc-99 from Mo-99. The MoO</a:t>
            </a:r>
            <a:r>
              <a:rPr lang="en-US" sz="1600" baseline="-25000" dirty="0"/>
              <a:t>4</a:t>
            </a:r>
            <a:r>
              <a:rPr lang="en-US" sz="1600" dirty="0"/>
              <a:t> </a:t>
            </a:r>
            <a:r>
              <a:rPr lang="en-US" sz="1600" baseline="30000" dirty="0"/>
              <a:t>2− </a:t>
            </a:r>
            <a:r>
              <a:rPr lang="en-US" sz="1600" dirty="0"/>
              <a:t>is retained by the matrix in the column, whereas the TcO</a:t>
            </a:r>
            <a:r>
              <a:rPr lang="en-US" sz="1600" baseline="-25000" dirty="0"/>
              <a:t>4</a:t>
            </a:r>
            <a:r>
              <a:rPr lang="en-US" sz="1600" dirty="0"/>
              <a:t>− passes through and is collected. </a:t>
            </a:r>
            <a:r>
              <a:rPr lang="en-US" sz="1600" dirty="0">
                <a:solidFill>
                  <a:srgbClr val="6CB255"/>
                </a:solidFill>
              </a:rPr>
              <a:t>(b) </a:t>
            </a:r>
            <a:r>
              <a:rPr lang="en-US" sz="1600" dirty="0"/>
              <a:t>Tc-99 was used in this scan of the neck of a patient with Grave’s disease. The scan shows the location of high concentrations of Tc-99. (credit a: modification of work by the Department of Energy; credit b: modification of work by “</a:t>
            </a:r>
            <a:r>
              <a:rPr lang="en-US" sz="1600" dirty="0" err="1"/>
              <a:t>MBq</a:t>
            </a:r>
            <a:r>
              <a:rPr lang="en-US" sz="1600" dirty="0"/>
              <a:t>”/Wikimedia Commons)</a:t>
            </a:r>
          </a:p>
        </p:txBody>
      </p:sp>
      <p:pic>
        <p:nvPicPr>
          <p:cNvPr id="2" name="Figure" descr="A photograph and a microscopic image are shown and labeled “a” and “b.” Photo a shows a person’s hand holding a graduated cylinder that contains a clear, colorless liquid and tilting the cylinder to pour it into a vertical, cylindrical glass tube. The tube has many separate glass components and is held in place by a test tube clamp. Image b shows a multitude of tiny, red dots on a black background. The dots are collected in four regions and dispersed elsewhe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970" r="-139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21.25</a:t>
            </a:r>
          </a:p>
        </p:txBody>
      </p:sp>
    </p:spTree>
    <p:extLst>
      <p:ext uri="{BB962C8B-B14F-4D97-AF65-F5344CB8AC3E}">
        <p14:creationId xmlns:p14="http://schemas.microsoft.com/office/powerpoint/2010/main" val="2305774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7136F6A-09FE-42AB-98BC-A393FF57BC3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cartoon in </a:t>
            </a:r>
            <a:r>
              <a:rPr lang="en-US" sz="1600" dirty="0">
                <a:solidFill>
                  <a:srgbClr val="6CB255"/>
                </a:solidFill>
              </a:rPr>
              <a:t>(a) </a:t>
            </a:r>
            <a:r>
              <a:rPr lang="en-US" sz="1600" dirty="0"/>
              <a:t>shows a cobalt-60 machine used in the treatment of cancer. The diagram in </a:t>
            </a:r>
            <a:r>
              <a:rPr lang="en-US" sz="1600" dirty="0">
                <a:solidFill>
                  <a:srgbClr val="6CB255"/>
                </a:solidFill>
              </a:rPr>
              <a:t>(b) </a:t>
            </a:r>
            <a:r>
              <a:rPr lang="en-US" sz="1600" dirty="0"/>
              <a:t>shows how the gantry of the Co-60 machine swings through an arc, focusing radiation on the targeted region (tumor) and minimizing the amount of radiation that passes through nearby regions.</a:t>
            </a:r>
          </a:p>
        </p:txBody>
      </p:sp>
      <p:pic>
        <p:nvPicPr>
          <p:cNvPr id="2" name="Figure" descr="Two diagrams are shown and labeled “a” and “b.” Diagram a shows a woman lying on a horizontal table with is being inserted into a dome-shaped machine. Diagram b shows a closer view of the woman’s head and upper torso in the machine. A series of beams, labeled “Gamma rays,” are shown to exit from slits in the edges of the machine, labeled “Radioactive cobalt,” and to penetrate her head, which is labeled “Targ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190" r="-23190"/>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21.26</a:t>
            </a:r>
          </a:p>
        </p:txBody>
      </p:sp>
    </p:spTree>
    <p:extLst>
      <p:ext uri="{BB962C8B-B14F-4D97-AF65-F5344CB8AC3E}">
        <p14:creationId xmlns:p14="http://schemas.microsoft.com/office/powerpoint/2010/main" val="387270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EF03324-F26D-4CC7-92C1-37B2ADACBCE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Co-60 undergoes a series of radioactive decays. The </a:t>
            </a:r>
            <a:r>
              <a:rPr lang="en-US" sz="1600" dirty="0" err="1"/>
              <a:t>γ</a:t>
            </a:r>
            <a:r>
              <a:rPr lang="en-US" sz="1600" dirty="0"/>
              <a:t> emissions are used for radiation therapy.</a:t>
            </a:r>
          </a:p>
        </p:txBody>
      </p:sp>
      <p:pic>
        <p:nvPicPr>
          <p:cNvPr id="2" name="Figure" descr="A chart shows a horizontal line in the upper left corner labeled “superscript 60 subscript 27 C o” and “5.272 a” with two arrows facing right and downward leading from it. These arrows are labeled “1.48 M e v beta 0.12 percent sign” and “0.31 M e v beta 99.88 percent sign.” The upper of the two arrows points to a horizontal line and the lower arrow points to a second horizontal line. A downward facing arrow lies in between these two horizontal lines and is labeled “1.1732 M e V gamma.” A fourth horizontal line lies at the bottom of the diagram below the second and third lines. A downward facing arrow lies in between it and the third horizontal line. It is labeled “1.3325 M e V gamma.” Below the last horizontal line is the label “superscript 60 subscript 28 N 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65" r="-54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21.27</a:t>
            </a:r>
          </a:p>
        </p:txBody>
      </p:sp>
    </p:spTree>
    <p:extLst>
      <p:ext uri="{BB962C8B-B14F-4D97-AF65-F5344CB8AC3E}">
        <p14:creationId xmlns:p14="http://schemas.microsoft.com/office/powerpoint/2010/main" val="1734181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D5B52E6-1DED-4D9E-9935-4371AE46EE8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Common commercial uses of radiation include </a:t>
            </a:r>
            <a:r>
              <a:rPr lang="en-US" sz="1600" dirty="0">
                <a:solidFill>
                  <a:srgbClr val="6CB255"/>
                </a:solidFill>
              </a:rPr>
              <a:t>(a) </a:t>
            </a:r>
            <a:r>
              <a:rPr lang="en-US" sz="1600" dirty="0"/>
              <a:t>X-ray examination of luggage at an airport and </a:t>
            </a:r>
            <a:r>
              <a:rPr lang="en-US" sz="1600" dirty="0">
                <a:solidFill>
                  <a:srgbClr val="6CB255"/>
                </a:solidFill>
              </a:rPr>
              <a:t>(b) </a:t>
            </a:r>
            <a:r>
              <a:rPr lang="en-US" sz="1600" dirty="0"/>
              <a:t>preservation of food. (credit a: modification of work by the Department of the Navy; credit b: modification of work by the US Department of Agriculture)</a:t>
            </a:r>
          </a:p>
        </p:txBody>
      </p:sp>
      <p:pic>
        <p:nvPicPr>
          <p:cNvPr id="2" name="Figure" descr="Two photographs are shown and labeled “a” and “b.” Photo a shows a man looking at a lighted image on the wall. Photo b shows strawberries on a conveyor belt dropping into a series of collection chamb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76" b="-47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21.28</a:t>
            </a:r>
          </a:p>
        </p:txBody>
      </p:sp>
    </p:spTree>
    <p:extLst>
      <p:ext uri="{BB962C8B-B14F-4D97-AF65-F5344CB8AC3E}">
        <p14:creationId xmlns:p14="http://schemas.microsoft.com/office/powerpoint/2010/main" val="34684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C63B5AEF-5145-40F1-813D-E3E8C082CAEC}"/>
              </a:ext>
            </a:extLst>
          </p:cNvPr>
          <p:cNvSpPr>
            <a:spLocks noGrp="1"/>
          </p:cNvSpPr>
          <p:nvPr>
            <p:ph type="ftr" sz="quarter" idx="11"/>
          </p:nvPr>
        </p:nvSpPr>
        <p:spPr>
          <a:xfrm>
            <a:off x="457200" y="6492875"/>
            <a:ext cx="7810500" cy="36512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plot shows the nuclides that are known to exist and those that are stable. The stable nuclides are indicated in blue, and the unstable nuclides are indicated in green. Note that all isotopes of elements with atomic numbers greater than 83 are unstable. The solid line is the line where n = Z.</a:t>
            </a:r>
          </a:p>
        </p:txBody>
      </p:sp>
      <p:pic>
        <p:nvPicPr>
          <p:cNvPr id="2" name="Figure" descr="A graph is shown where the x-axis is labeled “Number of neutrons, open parenthesis, n, close parenthesis” and has values of 0 to 180 in increments of 10. The y-axis is labeled “Number of protons, open parenthesis, Z, close parenthesis” and has values of 0 to 120 in increments of 10. A green shaded band of varying width, labeled “Radioactive,” extends from point 0 on both axes to 178 on the y-axis and 118 on the x-axis in a linear manner. The width of this band varies from 8 to 18 units in width according to the x-axis measurements. A blue line in a roughly zig-zag pattern runs through the middle of the shaded band and stops at 128 on the y-axis and 82 on the x-axis. This line is labeled “Nonradioactive.” An unlabeled, black, solid line extends from point 0, 0 to 120, 120 in a linear man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290" b="-10290"/>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21.2</a:t>
            </a:r>
          </a:p>
        </p:txBody>
      </p:sp>
    </p:spTree>
    <p:extLst>
      <p:ext uri="{BB962C8B-B14F-4D97-AF65-F5344CB8AC3E}">
        <p14:creationId xmlns:p14="http://schemas.microsoft.com/office/powerpoint/2010/main" val="2416062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37FB37B-E526-4A63-914C-06AA11997AD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Inside a smoke detector, Am-241 emits α particles that ionize the air, creating a small electric current. During a fire, smoke particles impede the flow of ions, reducing the current and triggering an alarm. (credit a: modification of work by “</a:t>
            </a:r>
            <a:r>
              <a:rPr lang="en-US" sz="1600" dirty="0" err="1"/>
              <a:t>Muffet</a:t>
            </a:r>
            <a:r>
              <a:rPr lang="en-US" sz="1600" dirty="0"/>
              <a:t>”/Wikimedia Commons)</a:t>
            </a:r>
          </a:p>
        </p:txBody>
      </p:sp>
      <p:pic>
        <p:nvPicPr>
          <p:cNvPr id="2" name="Figure" descr="A photograph and a diagram are shown. The photograph shows the interior of a smoke detector. A circular piece of plastic in the lower section of the detector is labeled “Alarm” while a metal disk in the top left of the photo is labeled “Ionization chamber.” A battery is on the top right of the detector. The diagram shows an expanded view of the ionization chamber. Inside of the cylindrical casing are two horizontal, circular plates labeled “Metal plates”; the top is labeled with a positive sign and the bottom with a negative sign. Wires are shown connected to the plates and the terminals of a battery on the exterior of the chamber. A disk in the bottom of the chamber is labeled “Americium source” and four arrows, labeled “Alpha particles,” face vertically from this disk, through a hole in the negative plate, and into the upper space of the chamber. Two molecules, with positive signs, made up of two blue spheres and two molecules, with positive signs, made up of two red spheres are in this space, as well as two yellow spheres labeled with negative signs and arrows facing downward. Eleven white dots surround two of the molecules on the right of the image and are labeled “smoke particles. Above the left side of the image is the phrase “No smoke, charged particles complete the circuit” while a phrase above the right side of the image states “Smoke uncharges the particles, circuit is broken, alarm is trigge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13" r="-43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21.29</a:t>
            </a:r>
          </a:p>
        </p:txBody>
      </p:sp>
    </p:spTree>
    <p:extLst>
      <p:ext uri="{BB962C8B-B14F-4D97-AF65-F5344CB8AC3E}">
        <p14:creationId xmlns:p14="http://schemas.microsoft.com/office/powerpoint/2010/main" val="115105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3520E42-4B02-4FF5-B3B6-A0630306AFF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Radiation can harm biological systems by damaging the DNA of cells. If this damage is not properly repaired, the cells may divide in an uncontrolled manner and cause cancer.</a:t>
            </a:r>
          </a:p>
        </p:txBody>
      </p:sp>
      <p:pic>
        <p:nvPicPr>
          <p:cNvPr id="2" name="Figure" descr="A diagram is shown which has a white sphere followed by a right-facing arrow and a large sphere composed of many smaller white and green spheres. The single sphere has impacted the larger sphere. A right-facing arrow leads from the larger sphere to a pair of smaller spheres which are collections of the same white and green spheres. A starburst pattern lies between these two spheres and has three right-facing arrows leading from it to two white spheres and a circle full of ten smaller, peach-colored circles with purple dots in their centers. An arrow leads downward from this circle to a box that contains a helical shape with a starburst near its top left side and is labeled “D N A damage.” A right-facing arrow leads from this circle to a second circle, with nine smaller, peach-colored circles with purple dots in their centers and one fully purple small circle labeled “Cancer cell.” A right-facing arrow leads to a final circle, this time full of the purple cells, that is labeled “Tum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48" b="-38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21.30</a:t>
            </a:r>
          </a:p>
        </p:txBody>
      </p:sp>
    </p:spTree>
    <p:extLst>
      <p:ext uri="{BB962C8B-B14F-4D97-AF65-F5344CB8AC3E}">
        <p14:creationId xmlns:p14="http://schemas.microsoft.com/office/powerpoint/2010/main" val="95190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A3126C9-5E1D-4483-A282-B7989B15A86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Lower frequency, lower-energy electromagnetic radiation is nonionizing, and higher frequency, higher-energy electromagnetic radiation is ionizing.</a:t>
            </a:r>
          </a:p>
        </p:txBody>
      </p:sp>
      <p:pic>
        <p:nvPicPr>
          <p:cNvPr id="2" name="Figure" descr="A diagram has two vertical sections. The upper section has two right-facing, horizontal arrows labeled “Increasing energy, E” and “Increasing frequency, rho symbol,” respectively. A left-facing, horizontal arrow lies below the first two and is labeled “Increasing wavelength, lambda symbol.” Beginning on the left side of the diagram, a horizontal, sinusoidal line begins and moves across the diagram to the far right, becoming increasingly more compact. The lower section of the diagram has a double ended, horizontal arrow along its top, with the left end drawn in red and labeled “Non-ionizing” and the right end drawn in green and labeled “Ionizing.” Below this is a set of terms, read from left to right as “Broadcast and wireless radio,” “Microwave,” “Terahertz,” “Infrared,” “Visible light,” “Ultraviolet,” “X dash ray,” and “Gamma.” Four columns lie below this row of terms. The first contains the phrases “Non-thermal” and “Induces low currents” while the second reads “Thermal” and “Induces high currents, Heating.” The third contains the phrases “Optical” and “Excites electrons, Photo, dash, chemical effects” while the fourth reads “Broken bonds” and “Damages D N A.” A series of terms lie below these columns are read, from left to right, “Static field,” “Power line,” “A M radio,” “F M radio,” “Microwave oven,” “Heat lamp,” “Tanning booth” and “Medical x, dash ray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6" b="-3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21.31</a:t>
            </a:r>
          </a:p>
        </p:txBody>
      </p:sp>
    </p:spTree>
    <p:extLst>
      <p:ext uri="{BB962C8B-B14F-4D97-AF65-F5344CB8AC3E}">
        <p14:creationId xmlns:p14="http://schemas.microsoft.com/office/powerpoint/2010/main" val="4201111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4EED5CD-AF0A-4F6D-8F41-EF70A01299D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Ionizing radiation can </a:t>
            </a:r>
            <a:r>
              <a:rPr lang="en-US" sz="1600" dirty="0">
                <a:solidFill>
                  <a:srgbClr val="6CB255"/>
                </a:solidFill>
              </a:rPr>
              <a:t>(a) </a:t>
            </a:r>
            <a:r>
              <a:rPr lang="en-US" sz="1600" dirty="0"/>
              <a:t>directly damage a biomolecule by ionizing it or breaking its bonds, or </a:t>
            </a:r>
            <a:r>
              <a:rPr lang="en-US" sz="1600" dirty="0">
                <a:solidFill>
                  <a:srgbClr val="6CB255"/>
                </a:solidFill>
              </a:rPr>
              <a:t>(b) </a:t>
            </a:r>
            <a:r>
              <a:rPr lang="en-US" sz="1600" dirty="0"/>
              <a:t>create an H</a:t>
            </a:r>
            <a:r>
              <a:rPr lang="en-US" sz="1600" baseline="-25000" dirty="0"/>
              <a:t>2</a:t>
            </a:r>
            <a:r>
              <a:rPr lang="en-US" sz="1600" dirty="0"/>
              <a:t>O</a:t>
            </a:r>
            <a:r>
              <a:rPr lang="en-US" sz="1600" baseline="30000" dirty="0"/>
              <a:t>+</a:t>
            </a:r>
            <a:r>
              <a:rPr lang="en-US" sz="1600" dirty="0"/>
              <a:t> ion, which reacts with H</a:t>
            </a:r>
            <a:r>
              <a:rPr lang="en-US" sz="1600" baseline="-25000" dirty="0"/>
              <a:t>2</a:t>
            </a:r>
            <a:r>
              <a:rPr lang="en-US" sz="1600" dirty="0"/>
              <a:t>O to form a hydroxyl radical, which in turn reacts with the biomolecule, causing damage indirectly.</a:t>
            </a:r>
          </a:p>
        </p:txBody>
      </p:sp>
      <p:pic>
        <p:nvPicPr>
          <p:cNvPr id="2" name="Figure" descr="Two pairs of images are shown and labeled “a” and “b.” In the first pair, a helical structure on the left with a starburst on it middle right side is connected by a right-facing arrow to a sphere composed of smaller green and white spheres. A squiggly arrow points toward the sphere from the upper left and a downward-facing arrow leads away from the sphere to a small circle with a negative sign. In the second pair of images, a squiggly arrow lead to a water molecule while a downward-facing arrow leads away from it to a small circle with a negative charge written on it. A helical shape with a starburst on it middle right side is drawn to the far right and an upward-facing arrow leads to it from the following equation “H, subscript 2, O, plus sign, radiation, yield arrow, H, subscript 2, O, superscript plus sign, plus sign, e, superscript negative sign, down-facing arrow, H, subscript 2, O, superscript plus sign, plus sign, H, subscript 2, O, right-facing arrow, H, subscript 3, O, superscript plus sign, plus sign, O H, superscript negative sign. Below this equation is the phrase “Indirect effe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703" b="-127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21.32</a:t>
            </a:r>
          </a:p>
        </p:txBody>
      </p:sp>
    </p:spTree>
    <p:extLst>
      <p:ext uri="{BB962C8B-B14F-4D97-AF65-F5344CB8AC3E}">
        <p14:creationId xmlns:p14="http://schemas.microsoft.com/office/powerpoint/2010/main" val="779835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AEABEB3-5F2B-48EB-AB2F-37EF43C7A6F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ability of different types of radiation to pass through material is shown. From least to most penetrating, they are alpha &lt; beta &lt; neutron &lt; gamma.</a:t>
            </a:r>
          </a:p>
        </p:txBody>
      </p:sp>
      <p:pic>
        <p:nvPicPr>
          <p:cNvPr id="2" name="Figure" descr="A diagram shows four particles in a vertical column on the left, followed by an upright sheet of paper, a person’s hand, an upright sheet of metal, a glass of water, a thick block of concrete and an upright, thick piece of lead. The top particle listed is made up of two white spheres and two green spheres that are labeled with positive signs and is labeled “Alpha.” A right-facing arrow leads from this to the paper. The second particle is a red sphere labeled “Beta” and is followed by a right-facing arrow that passes through the paper and stops at the hand. The third particle is a white sphere labeled “Neutron” and is followed by a right-facing arrow that passes through the paper, hand and metal but is stopped at the glass of water. The fourth particle is shown by a squiggly arrow and it passes through all of the substances but stops at the lead. Terms at the bottom read, from left to right, “Paper,” “Metal,” “Water,” “Concrete” and “Lea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9" b="-74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21.33</a:t>
            </a:r>
          </a:p>
        </p:txBody>
      </p:sp>
    </p:spTree>
    <p:extLst>
      <p:ext uri="{BB962C8B-B14F-4D97-AF65-F5344CB8AC3E}">
        <p14:creationId xmlns:p14="http://schemas.microsoft.com/office/powerpoint/2010/main" val="4015921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9846322D-DE2D-449F-B54F-1F2F0E69EE30}"/>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Radon-222 seeps into houses and other buildings from rocks that contain uranium-238, a radon emitter. The radon enters through cracks in concrete foundations and basement floors, stone or porous cinderblock foundations, and openings for water and gas pipes.</a:t>
            </a:r>
          </a:p>
        </p:txBody>
      </p:sp>
      <p:pic>
        <p:nvPicPr>
          <p:cNvPr id="2" name="Figure" descr="A cut-away image of the side of a house and four layers of the ground it rests on is shown, as well as a second cut-away image of a person’s head and chest cavity. The house is shown with a restroom on the second floor and a basement with a water heater as the first floor. Green arrows lead from the lowest ground layer, labeled “radon in ground water,” from the third ground layer, labeled “Bedrock” and “Fractured bedrock,” from the second layer, labeled “radon in well water,” and from the top layer, labeled “radon in soil to the inside of the basement area. In the smaller image of the torso, a green arrow is shown to enter the person’s nasal passage and travel to the lungs. This is labeled “Inhalation of radon decay products.” A small coiled, helical structure next to the torso is labeled “alpha particle” on one section where it has a starburst pattern and “Radiation damage to D N A” on another seg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45" r="-4694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21.34</a:t>
            </a:r>
          </a:p>
        </p:txBody>
      </p:sp>
    </p:spTree>
    <p:extLst>
      <p:ext uri="{BB962C8B-B14F-4D97-AF65-F5344CB8AC3E}">
        <p14:creationId xmlns:p14="http://schemas.microsoft.com/office/powerpoint/2010/main" val="166505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3CC0517-CC00-4D4A-85ED-E90231A7EF22}"/>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Devices such as </a:t>
            </a:r>
            <a:r>
              <a:rPr lang="en-US" sz="1600" dirty="0">
                <a:solidFill>
                  <a:srgbClr val="6CB255"/>
                </a:solidFill>
              </a:rPr>
              <a:t>(a) </a:t>
            </a:r>
            <a:r>
              <a:rPr lang="en-US" sz="1600" dirty="0"/>
              <a:t>Geiger counters, </a:t>
            </a:r>
            <a:r>
              <a:rPr lang="en-US" sz="1600" dirty="0">
                <a:solidFill>
                  <a:srgbClr val="6CB255"/>
                </a:solidFill>
              </a:rPr>
              <a:t>(b) </a:t>
            </a:r>
            <a:r>
              <a:rPr lang="en-US" sz="1600" dirty="0"/>
              <a:t>scintillators, and </a:t>
            </a:r>
            <a:r>
              <a:rPr lang="en-US" sz="1600" dirty="0">
                <a:solidFill>
                  <a:srgbClr val="6CB255"/>
                </a:solidFill>
              </a:rPr>
              <a:t>(c) </a:t>
            </a:r>
            <a:r>
              <a:rPr lang="en-US" sz="1600" dirty="0"/>
              <a:t>dosimeters can be used to measure radiation. (credit c: modification of work by “</a:t>
            </a:r>
            <a:r>
              <a:rPr lang="en-US" sz="1600" dirty="0" err="1"/>
              <a:t>osaMu</a:t>
            </a:r>
            <a:r>
              <a:rPr lang="en-US" sz="1600" dirty="0"/>
              <a:t>”/Wikimedia commons)</a:t>
            </a:r>
          </a:p>
        </p:txBody>
      </p:sp>
      <p:pic>
        <p:nvPicPr>
          <p:cNvPr id="2" name="Figure" descr="Three photographs are shown and labeled “a,” “b” and “c.” Photo a shows a Geiger counter sitting on a table. It is made up of a metal box with a read-out screen and a wire leading away from the box connected to a sensor wand. Photograph b shows a collection of tall and short vertical tubes arranged in a grouping while photograph c shows a person’s hand holding a small machine with a digital readout while standing on the edge of a road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842" b="-198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21.35</a:t>
            </a:r>
          </a:p>
        </p:txBody>
      </p:sp>
    </p:spTree>
    <p:extLst>
      <p:ext uri="{BB962C8B-B14F-4D97-AF65-F5344CB8AC3E}">
        <p14:creationId xmlns:p14="http://schemas.microsoft.com/office/powerpoint/2010/main" val="2654978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49E6703-3D35-4219-BB3D-D787C9AC89B2}"/>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Different units are used to measure the rate of emission from a radioactive source, the energy that is absorbed from the source, and the amount of damage the absorbed radiation does.</a:t>
            </a:r>
          </a:p>
        </p:txBody>
      </p:sp>
      <p:pic>
        <p:nvPicPr>
          <p:cNvPr id="2" name="Figure" descr="Two images are shown. The first, labeled “Rate of radioactive decay measured in becquerels or curies,” shows a red sphere with ten red squiggly arrows facing away from it in a 360 degree circle. The second image shows the head and torso of a woman wearing medical scrubs with a badge on her chest. The caption to the badge reads “Film badge or dosimeter measures tissue damage exposure in rems or sieverts” while a phrase under this image states “Absorbed dose measured in grays or ra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6" r="-21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21.36</a:t>
            </a:r>
          </a:p>
        </p:txBody>
      </p:sp>
    </p:spTree>
    <p:extLst>
      <p:ext uri="{BB962C8B-B14F-4D97-AF65-F5344CB8AC3E}">
        <p14:creationId xmlns:p14="http://schemas.microsoft.com/office/powerpoint/2010/main" val="447716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3A061DC-A9AF-43B3-9303-37E9424DEA3A}"/>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total annual radiation exposure for a person in the US is about 620 </a:t>
            </a:r>
            <a:r>
              <a:rPr lang="en-US" sz="1600" dirty="0" err="1"/>
              <a:t>mrem</a:t>
            </a:r>
            <a:r>
              <a:rPr lang="en-US" sz="1600" dirty="0"/>
              <a:t>. The various sources and their relative amounts are shown in this bar graph. (source: U.S. Nuclear Regulatory Commission)</a:t>
            </a:r>
          </a:p>
        </p:txBody>
      </p:sp>
      <p:pic>
        <p:nvPicPr>
          <p:cNvPr id="2" name="Figure" descr="A bar graph titled “Radiation Doses and Regulatory Limits, open parenthesis, in Millirems, close parenthesis” is shown. The y-axis is labeled “Doses in Millirems” and has values from 0 to 5000 with a break between 1000 and 5000 to indicate a different scale to the top of the graph. The y-axis is labeled corresponding to each bar. The first bar, measured to 5000 on the y-axis, is drawn in red and is labeled “Annual Nuclear Worker Doses Limit, open parenthesis, N R C, close parenthesis.” The second bar, measured to 1000 on the y-axis, is drawn in blue and is labeled “Whole Body C T” while the third bar, measured to 620 on the y-axis, is drawn in blue and is labeled “Average U period S period Annual Dose.” The fourth bar, measured to 310 on the y-axis, is drawn in blue and is labeled “U period S period Natural Background Dose” while the fifth bar, measured to 100 on the y-axis and drawn in red reads “Annual Public Dose Limit, open parenthesis, N R C, close parenthesis.” The sixth bar, measured to 40 on the y-axis, is drawn in blue and is labeled “From Your Body” while the seventh bar, measured to 30 on the y-axis and drawn in blue reads “Cosmic rays.” The eighth bar, measured to 4 on the y-axis, is drawn in blue and is labeled “Safe Drinking Water Limit, open parenthesis, E P A, close parenthesis” while the ninth bar, measured to 2.5 on the y-axis and drawn in red reads “Trans Atlantic Flight.” A legend on the graph shows that red means “Dose Limit From N R C dash licensed activity” while blue means “Radiation Do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651" r="-506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21.37</a:t>
            </a:r>
          </a:p>
        </p:txBody>
      </p:sp>
    </p:spTree>
    <p:extLst>
      <p:ext uri="{BB962C8B-B14F-4D97-AF65-F5344CB8AC3E}">
        <p14:creationId xmlns:p14="http://schemas.microsoft.com/office/powerpoint/2010/main" val="69933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E93CC219-A772-41A6-BEAF-6338DC2B8A8F}"/>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binding energy per nucleon is largest for nuclides with mass number of approximately 56.</a:t>
            </a:r>
          </a:p>
        </p:txBody>
      </p:sp>
      <p:pic>
        <p:nvPicPr>
          <p:cNvPr id="2" name="Figure" descr="A graph is shown where the x-axis is labeled “binding energy per nucleon, open parenthesis, M e V, close parenthesis” and has values of 0 to 10 in increments of 1. The y-axis is labeled “Mass number” and has values of 0 to 260 in increments of 20. A line of best fit beginning at point 0, 0 is drawn through points “8, 5.5; 9, 7.3; 18, 7.1; 20, 7.5; 19, 7.9; 27, 7.8; 21, 8.1; 25, 8.4; 37, 8.6; 43, 8.8; 57, 8.6; 60, 8.9; 70, 9; 88, 8.8; 102, 8.9; 108, 8.5; 126, 8.7; 133, 8.8; 143, 8.2; 157, 8.1; 167, 8.2; 195, 7.9; 205, 7.9; 241, 7.3 and 255, 75. An upward-facing arrow near the bottom left of the graph is labeled “Fusion” while a left-facing arrow near the top right is labeled “Fiss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334256" y="1122386"/>
            <a:ext cx="4308799"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a:t>
            </a:r>
          </a:p>
        </p:txBody>
      </p:sp>
    </p:spTree>
    <p:extLst>
      <p:ext uri="{BB962C8B-B14F-4D97-AF65-F5344CB8AC3E}">
        <p14:creationId xmlns:p14="http://schemas.microsoft.com/office/powerpoint/2010/main" val="211561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F6555E96-9B31-48F4-A7D9-130547E7B3D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Although many species are encountered in nuclear reactions, this table summarizes the names, symbols, representations, and descriptions of the most common of these.</a:t>
            </a:r>
          </a:p>
        </p:txBody>
      </p:sp>
      <p:pic>
        <p:nvPicPr>
          <p:cNvPr id="3" name="Figure" descr="This table has four columns and seven rows. The first row is a header row and it labels each column: “Name,” “Symbol(s),” “Representation,” and “Description.” Under the “Name” column are the following: “Alpha particle,” “Beta particle,” “Positron,” “Proton,” “Neutron,” and “Gamma ray.” Under the “Symbol(s)” column are the following: “ superscript 4 stacked over a subscript 2 H e or lowercase alpha,” “superscript 0 stacked over a subscript 1 e or lowercase beta,” “superscript 0 stacked over a positive subscript 1 e or lowercase beta superscript positive sign,” “superscript 1 stacked over a subscript 1 H or lowercase rho superscript 1 stacked over a subscript 1 H,” “superscript 1 stacked over a subscript 0 n or lowercase eta superscript 1 stacked over a subscript 0 n,” and a lowercase gamma. Under the “Representation column,” are the following: two white sphere attached to two blue spheres of about the same size with positive signs in them; a small red sphere with a negative sign in it; a small red sphere with a positive sign in it; a blue spheres with a positive sign in it; a white sphere; and a purple squiggle ling with an arrow pointing right to a lowercase gamma. Under the “Description” column are the following: “(High-energy) helium nuclei consisting of two protons and two neutrons,” “(High-energy) elections,” “Particles with the same mass as an electron but with 1 unit of positive charge,” “Nuclei of hydrogen atoms,” “Particles with a mass approximately equal to that of a proton but with no charge,” and “Very high-energy electromagnetic radi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933" r="-119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21.4</a:t>
            </a:r>
          </a:p>
        </p:txBody>
      </p:sp>
    </p:spTree>
    <p:extLst>
      <p:ext uri="{BB962C8B-B14F-4D97-AF65-F5344CB8AC3E}">
        <p14:creationId xmlns:p14="http://schemas.microsoft.com/office/powerpoint/2010/main" val="87381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45A3F39-E77E-44FF-B95C-526C7A59EAE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nucleus of uranium-238 (the parent nuclide) undergoes α decay to form thorium-234 (the daughter nuclide). The alpha particle removes two protons (green) and two neutrons (gray) from the uranium-238 nucleus.</a:t>
            </a:r>
          </a:p>
        </p:txBody>
      </p:sp>
      <p:pic>
        <p:nvPicPr>
          <p:cNvPr id="2" name="Figure" descr="A diagram shows two spheres composed of many smaller white and green spheres connected by a right-facing arrow with another, down-facing arrow coming off of it. The left sphere, labeled “Parent nucleus uranium dash 238” has two white and two green spheres that are near one another and are outlined in red. These two green and two white spheres are shown near the tip of the down-facing arrow and labeled “alpha particle.” The right sphere, labeled “Daughter nucleus radon dash 234,” looks the same as the left, but has a space for four smaller spheres outlined with a red dotted l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86" b="-109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21.5</a:t>
            </a:r>
          </a:p>
        </p:txBody>
      </p:sp>
    </p:spTree>
    <p:extLst>
      <p:ext uri="{BB962C8B-B14F-4D97-AF65-F5344CB8AC3E}">
        <p14:creationId xmlns:p14="http://schemas.microsoft.com/office/powerpoint/2010/main" val="235347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987D211-1036-4F43-9E06-CC2764F8B8B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Alpha particles, which are attracted to the negative plate and deflected by a relatively small amount, must be positively charged and relatively massive. Beta particles, which are attracted to the positive plate and deflected a relatively large amount, must be negatively charged and relatively light. Gamma rays, which are unaffected by the electric field, must be uncharged.</a:t>
            </a:r>
          </a:p>
        </p:txBody>
      </p:sp>
      <p:pic>
        <p:nvPicPr>
          <p:cNvPr id="2" name="Figure" descr="A diagram is shown. A gray box on the left side of the diagram labeled “Lead block” has a chamber hollowed out in the center in which a sample labeled “Radioactive substance” is placed. A blue beam is coming from the sample, out of the block, and passing through two horizontally placed plates that are labeled “Electrically charged plates.” The top plate is labeled with a positive sign while the bottom plate is labeled with a negative sign. The beam is shown to break into three beams as it passes in between the plates; in order from top to bottom, they are red, labeled “beta rays,” purple labeled “gamma rays” and green labeled “alpha rays.” The beams are shown to hit a vertical plate labeled “Photographic plate” on the far right side of the diagr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 r="-5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21.6</a:t>
            </a:r>
          </a:p>
        </p:txBody>
      </p:sp>
    </p:spTree>
    <p:extLst>
      <p:ext uri="{BB962C8B-B14F-4D97-AF65-F5344CB8AC3E}">
        <p14:creationId xmlns:p14="http://schemas.microsoft.com/office/powerpoint/2010/main" val="172068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21D26A4-BFB7-48A5-9A98-554227A4D1D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table summarizes the type, nuclear equation, representation, and any changes in the mass or atomic numbers for various types of decay.</a:t>
            </a:r>
          </a:p>
        </p:txBody>
      </p:sp>
      <p:pic>
        <p:nvPicPr>
          <p:cNvPr id="2" name="Figure" descr="This table has four columns and six rows. The first row is a header row and it labels each column: “Type,” “Nuclear equation,” “Representation,” and “Change in mass / atomic numbers.” Under the “Type” column are the following: “Alpha decay,” “Beta decay,” “Gamma decay,” “Positron emission,” and “Electron capture.” Under the “Nuclear equation” column are several equations. Each begins with superscript A stacked over subscript Z X. There is a large gap of space and then the following equations: “superscript 4 stacked over subscript 2 He plus superscript A minus 4 stacked over subscript Z minus 2 Y,” “superscript 0 stacked over subscript negative 1 e plus superscript A stacked over subscript Z plus 1 Y,” “superscript 0 stacked over subscript 0 lowercase gamma plus superscript A stacked over subscript Z Y,” “superscript 0 stacked over subscript positive 1 e plus superscript A stacked over subscript Y minus 1 Y,” and “superscript 0 stacked over subscript negative 1 e plus superscript A stacked over subscript Y minus 1 Y.” Under the “Representation” column are the five diagrams. The first shows a cluster of green and white spheres. A section of the cluster containing two white and two green spheres is outlined. There is a right-facing arrow pointing to a similar cluster as previously described, but the outlined section is missing. From the arrow another arrow branches off and points downward. The small cluster to two white spheres and two green spheres appear at the end of the arrow. The next diagram shows the same cluster of white and green spheres. One white sphere is outlined. There is a right-facing arrow to a similar cluster, but the white sphere is missing. Another arrow branches off the main arrow and a red sphere with a negative sign appears at the end. The next diagram shows the same cluster of white and green spheres. The whole sphere is outlined and labeled, “excited nuclear state.” There is a right-facing arrow that points to the same cluster. No spheres are missing. Off the main arrow is another arrow which points to a purple squiggle arrow which in turn points to a lowercase gamma. The next diagram shows the same cluster of white and green spheres. One green sphere is outlined. There is a right-facing arrow to a similar cluster, but the green sphere is missing. Another arrow branches off the main arrow and a red sphere with a positive sign appears at the end. The next diagram shows the same cluster of white and green spheres. One green sphere is outlined. There is a right-facing arrow to a similar cluster, but the green sphere is missing. Two other arrows branch off the main arrow. The first shows a gold sphere with a negative sign joining with the right-facing arrow. The secon points to a blue squiggle arrow labeled, “X-ray.” Under the “Change in mass / atomic numbers” column are the following: “A: decrease by 4, Z: decrease by 2,” “A: unchanged, Z: increased by 1,” “A: unchanged, Z: unchanged,” “A: unchanged, Z: unchanged,” “A: unchanged, Z: decrease by 1,” and “A: unchanged, Z: decrease by 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640" r="-266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21.7</a:t>
            </a:r>
          </a:p>
        </p:txBody>
      </p:sp>
    </p:spTree>
    <p:extLst>
      <p:ext uri="{BB962C8B-B14F-4D97-AF65-F5344CB8AC3E}">
        <p14:creationId xmlns:p14="http://schemas.microsoft.com/office/powerpoint/2010/main" val="269539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162E730-6E9D-4E66-A304-C622458925D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PET scanner </a:t>
            </a:r>
            <a:r>
              <a:rPr lang="en-US" sz="1600" dirty="0">
                <a:solidFill>
                  <a:srgbClr val="6CB255"/>
                </a:solidFill>
              </a:rPr>
              <a:t>(a) </a:t>
            </a:r>
            <a:r>
              <a:rPr lang="en-US" sz="1600" dirty="0"/>
              <a:t>uses radiation to provide an image of how part of a patient’s body functions. The scans it produces can be used to image a healthy brain </a:t>
            </a:r>
            <a:r>
              <a:rPr lang="en-US" sz="1600" dirty="0">
                <a:solidFill>
                  <a:srgbClr val="6CB255"/>
                </a:solidFill>
              </a:rPr>
              <a:t>(b) </a:t>
            </a:r>
            <a:r>
              <a:rPr lang="en-US" sz="1600" dirty="0"/>
              <a:t>or can be used for diagnosing medical conditions such as Alzheimer’s disease </a:t>
            </a:r>
            <a:r>
              <a:rPr lang="en-US" sz="1600" dirty="0">
                <a:solidFill>
                  <a:srgbClr val="6CB255"/>
                </a:solidFill>
              </a:rPr>
              <a:t>(c)</a:t>
            </a:r>
            <a:r>
              <a:rPr lang="en-US" sz="1600" dirty="0"/>
              <a:t>. (credit a: modification of work by Jens </a:t>
            </a:r>
            <a:r>
              <a:rPr lang="en-US" sz="1600" dirty="0" err="1"/>
              <a:t>Maus</a:t>
            </a:r>
            <a:r>
              <a:rPr lang="en-US" sz="1600" dirty="0"/>
              <a:t>)</a:t>
            </a:r>
          </a:p>
        </p:txBody>
      </p:sp>
      <p:pic>
        <p:nvPicPr>
          <p:cNvPr id="2" name="Figure" descr="Three pictures are shown and labeled “a,” “b” and “c.” Picture a shows a machine with a round opening connected to an examination table. Picture b is a medical scan of the top of a person’s head and shows large patches of yellow and red and smaller patches of blue, green and purple highlighting. Picture c also shows a medical scan of the top of a person’s head, but this image is mostly colored in blue and purple with very small patches of red and yell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741" b="-1374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21.8</a:t>
            </a:r>
          </a:p>
        </p:txBody>
      </p:sp>
    </p:spTree>
    <p:extLst>
      <p:ext uri="{BB962C8B-B14F-4D97-AF65-F5344CB8AC3E}">
        <p14:creationId xmlns:p14="http://schemas.microsoft.com/office/powerpoint/2010/main" val="3120425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4132</Words>
  <Application>Microsoft Office PowerPoint</Application>
  <PresentationFormat>On-screen Show (4:3)</PresentationFormat>
  <Paragraphs>119</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Black</vt:lpstr>
      <vt:lpstr>Calibri</vt:lpstr>
      <vt:lpstr>Essential</vt:lpstr>
      <vt:lpstr>CHEMISTRY</vt:lpstr>
      <vt:lpstr>Figure 21.1</vt:lpstr>
      <vt:lpstr>Figure 21.2</vt:lpstr>
      <vt:lpstr>Figure 21.3</vt:lpstr>
      <vt:lpstr>Figure 21.4</vt:lpstr>
      <vt:lpstr>Figure 21.5</vt:lpstr>
      <vt:lpstr>Figure 21.6</vt:lpstr>
      <vt:lpstr>Figure 21.7</vt:lpstr>
      <vt:lpstr>Figure 21.8</vt:lpstr>
      <vt:lpstr>Figure 21.9</vt:lpstr>
      <vt:lpstr>Figure 21.10</vt:lpstr>
      <vt:lpstr>Figure 21.11</vt:lpstr>
      <vt:lpstr>Figure 21.12</vt:lpstr>
      <vt:lpstr>Figure 21.13</vt:lpstr>
      <vt:lpstr>Figure 21.14</vt:lpstr>
      <vt:lpstr>Figure 21.15</vt:lpstr>
      <vt:lpstr>Figure 21.16</vt:lpstr>
      <vt:lpstr>Figure 21.17</vt:lpstr>
      <vt:lpstr>Figure 21.18</vt:lpstr>
      <vt:lpstr>Figure 21.19</vt:lpstr>
      <vt:lpstr>Figure 21.20</vt:lpstr>
      <vt:lpstr>Figure 21.21</vt:lpstr>
      <vt:lpstr>Figure 21.22</vt:lpstr>
      <vt:lpstr>Figure 21.23</vt:lpstr>
      <vt:lpstr>Figure 21.24</vt:lpstr>
      <vt:lpstr>Figure 21.25</vt:lpstr>
      <vt:lpstr>Figure 21.26</vt:lpstr>
      <vt:lpstr>Figure 21.27</vt:lpstr>
      <vt:lpstr>Figure 21.28</vt:lpstr>
      <vt:lpstr>Figure 21.29</vt:lpstr>
      <vt:lpstr>Figure 21.30</vt:lpstr>
      <vt:lpstr>Figure 21.31</vt:lpstr>
      <vt:lpstr>Figure 21.32</vt:lpstr>
      <vt:lpstr>Figure 21.33</vt:lpstr>
      <vt:lpstr>Figure 21.34</vt:lpstr>
      <vt:lpstr>Figure 21.35</vt:lpstr>
      <vt:lpstr>Figure 21.36</vt:lpstr>
      <vt:lpstr>Figure 21.37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21 - Nuclear Chemistry</dc:title>
  <dc:creator>Spuddy McSpare</dc:creator>
  <cp:lastModifiedBy>Conversion_02</cp:lastModifiedBy>
  <cp:revision>222</cp:revision>
  <dcterms:created xsi:type="dcterms:W3CDTF">2012-06-04T02:13:36Z</dcterms:created>
  <dcterms:modified xsi:type="dcterms:W3CDTF">2017-08-31T13:48:00Z</dcterms:modified>
</cp:coreProperties>
</file>