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2"/>
  </p:notesMasterIdLst>
  <p:handoutMasterIdLst>
    <p:handoutMasterId r:id="rId43"/>
  </p:handoutMasterIdLst>
  <p:sldIdLst>
    <p:sldId id="256" r:id="rId2"/>
    <p:sldId id="27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4" r:id="rId28"/>
    <p:sldId id="305" r:id="rId29"/>
    <p:sldId id="306" r:id="rId30"/>
    <p:sldId id="307" r:id="rId31"/>
    <p:sldId id="308" r:id="rId32"/>
    <p:sldId id="309" r:id="rId33"/>
    <p:sldId id="310" r:id="rId34"/>
    <p:sldId id="311" r:id="rId35"/>
    <p:sldId id="312" r:id="rId36"/>
    <p:sldId id="313" r:id="rId37"/>
    <p:sldId id="314" r:id="rId38"/>
    <p:sldId id="273" r:id="rId39"/>
    <p:sldId id="315"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60" autoAdjust="0"/>
  </p:normalViewPr>
  <p:slideViewPr>
    <p:cSldViewPr snapToGrid="0" snapToObjects="1">
      <p:cViewPr varScale="1">
        <p:scale>
          <a:sx n="104" d="100"/>
          <a:sy n="104" d="100"/>
        </p:scale>
        <p:origin x="3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C6EFF-9705-4F38-B92E-F5A7A823CF7F}" type="datetimeFigureOut">
              <a:rPr lang="en-US" smtClean="0"/>
              <a:t>08/27/17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7039D-D74B-411D-B434-1DC98A7B5E04}" type="slidenum">
              <a:rPr lang="en-US" smtClean="0"/>
              <a:t>‹#›</a:t>
            </a:fld>
            <a:endParaRPr lang="en-US"/>
          </a:p>
        </p:txBody>
      </p:sp>
    </p:spTree>
    <p:extLst>
      <p:ext uri="{BB962C8B-B14F-4D97-AF65-F5344CB8AC3E}">
        <p14:creationId xmlns:p14="http://schemas.microsoft.com/office/powerpoint/2010/main" val="259420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3FB4C054-F14A-4E72-B09D-85F801A0A19F}" type="datetime4">
              <a:rPr lang="en-US" smtClean="0"/>
              <a:t>August 27, 2017</a:t>
            </a:fld>
            <a:endParaRPr lang="en-US"/>
          </a:p>
        </p:txBody>
      </p:sp>
      <p:sp>
        <p:nvSpPr>
          <p:cNvPr id="6" name="Footer Placeholder 5"/>
          <p:cNvSpPr>
            <a:spLocks noGrp="1"/>
          </p:cNvSpPr>
          <p:nvPr>
            <p:ph type="ftr" sz="quarter" idx="11"/>
          </p:nvPr>
        </p:nvSpPr>
        <p:spPr>
          <a:xfrm>
            <a:off x="457200" y="6492875"/>
            <a:ext cx="8686800"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1D4458-2CDD-47BB-AE54-0CC7FC13C6F4}" type="datetime4">
              <a:rPr lang="en-US" smtClean="0"/>
              <a:t>August 27,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3CB935B-54D8-4751-9466-7AA3B2004839}" type="datetime4">
              <a:rPr lang="en-US" smtClean="0"/>
              <a:t>August 27,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A11166-8C15-42D3-9C62-DAE956FBF2ED}" type="datetime4">
              <a:rPr lang="en-US" smtClean="0"/>
              <a:t>August 27,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FB70DC5-10A7-40BD-8469-7D8DCB56CA13}" type="datetime4">
              <a:rPr lang="en-US" smtClean="0"/>
              <a:t>August 27, 2017</a:t>
            </a:fld>
            <a:endParaRPr lang="en-US" dirty="0"/>
          </a:p>
        </p:txBody>
      </p:sp>
      <p:sp>
        <p:nvSpPr>
          <p:cNvPr id="5" name="Footer Placeholder 4"/>
          <p:cNvSpPr>
            <a:spLocks noGrp="1"/>
          </p:cNvSpPr>
          <p:nvPr>
            <p:ph type="ftr" sz="quarter" idx="3"/>
          </p:nvPr>
        </p:nvSpPr>
        <p:spPr>
          <a:xfrm>
            <a:off x="457200" y="6492875"/>
            <a:ext cx="8686800"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2449" y="15961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 ATOMS, MOLECULES, AND IONS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76783E42-981F-402C-AB41-85D0922ED2C3}"/>
              </a:ext>
            </a:extLst>
          </p:cNvPr>
          <p:cNvSpPr>
            <a:spLocks noGrp="1"/>
          </p:cNvSpPr>
          <p:nvPr>
            <p:ph type="title" idx="4294967295"/>
          </p:nvPr>
        </p:nvSpPr>
        <p:spPr>
          <a:xfrm>
            <a:off x="76200" y="837725"/>
            <a:ext cx="8991600" cy="590868"/>
          </a:xfrm>
        </p:spPr>
        <p:txBody>
          <a:bodyPr>
            <a:no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F0482D7-D2DA-42AD-BC05-60031AB366CE}"/>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Millikan’s experiment measured the charge of individual oil drops. The tabulated data are examples of a few possible values.</a:t>
            </a:r>
          </a:p>
        </p:txBody>
      </p:sp>
      <p:pic>
        <p:nvPicPr>
          <p:cNvPr id="2" name="Figure" descr="The experimental apparatus consists of an oil atomizer which sprays fine oil droplets into a large, sealed container. The sprayed oil lands on a positively charged brass plate with a pinhole at the center. As the drops fall through the pinhole, they travel through X-rays that are emitted within the container. This gives the oil droplets an electrical charge. The oil droplets land on a brass plate that is negatively charged. A telescopic eyepiece penetrates the inside of the container so that the user can observe how the charged oil droplets respond to the negatively charged brass plate. The table that accompanies this figure gives the charge, in coulombs or C, for 5 oil drops. Oil drop A has a charge of 4.8 times 10 to the negative 19 power. Oil drop B has a charge of 3.2 times 10 to the negative 19 power. Oil drop C has a charge of 6.4 times 10 to the negative 19 power. Oil drop D has a charge of 1.6 times 10 to the negative 19 power. Oil drop E has a charge of 4.8 times 10 to the negative 19 p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35" r="-111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2.7</a:t>
            </a:r>
          </a:p>
        </p:txBody>
      </p:sp>
    </p:spTree>
    <p:extLst>
      <p:ext uri="{BB962C8B-B14F-4D97-AF65-F5344CB8AC3E}">
        <p14:creationId xmlns:p14="http://schemas.microsoft.com/office/powerpoint/2010/main" val="57185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878180F-F39B-41E2-9BF6-E2B1C9FA3BF7}"/>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20000"/>
          </a:bodyPr>
          <a:lstStyle/>
          <a:p>
            <a:pPr marL="342900" indent="-342900">
              <a:buAutoNum type="alphaLcParenBoth"/>
            </a:pPr>
            <a:r>
              <a:rPr lang="en-US" sz="1600" dirty="0"/>
              <a:t>Thomson suggested that atoms resembled plum pudding, an English dessert consisting of moist cake with embedded raisins (“plums”). </a:t>
            </a:r>
          </a:p>
          <a:p>
            <a:pPr marL="342900" indent="-342900">
              <a:buAutoNum type="alphaLcParenBoth"/>
            </a:pPr>
            <a:r>
              <a:rPr lang="en-US" sz="1600" dirty="0" err="1"/>
              <a:t>Nagaoka</a:t>
            </a:r>
            <a:r>
              <a:rPr lang="en-US" sz="1600" dirty="0"/>
              <a:t> proposed that atoms resembled the planet Saturn, with a ring of electrons surrounding a positive “planet.” (credit a: modification of work by “Man </a:t>
            </a:r>
            <a:r>
              <a:rPr lang="en-US" sz="1600" dirty="0" err="1"/>
              <a:t>vyi</a:t>
            </a:r>
            <a:r>
              <a:rPr lang="en-US" sz="1600" dirty="0"/>
              <a:t>”/Wikimedia Commons; credit b: modification of work by “NASA”/Wikimedia Commons)</a:t>
            </a:r>
          </a:p>
        </p:txBody>
      </p:sp>
      <p:pic>
        <p:nvPicPr>
          <p:cNvPr id="2" name="Figure" descr="Figure A shows a photograph of plum pudding, which is a thick, almost spherical cake containing raisins throughout. To the right, an atom model is round and contains negatively charged electrons embedded within a sphere of positively charged matter. Figure B shows a photograph of the planet Saturn, which has rings. To the right, an atom model is a sphere of positively charged matter encircled by a ring of negatively charged electr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615" b="-216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2.8</a:t>
            </a:r>
          </a:p>
        </p:txBody>
      </p:sp>
    </p:spTree>
    <p:extLst>
      <p:ext uri="{BB962C8B-B14F-4D97-AF65-F5344CB8AC3E}">
        <p14:creationId xmlns:p14="http://schemas.microsoft.com/office/powerpoint/2010/main" val="317800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4ABE28C-F29F-4E9E-9AB5-3DCD30C431D0}"/>
              </a:ext>
            </a:extLst>
          </p:cNvPr>
          <p:cNvSpPr>
            <a:spLocks noGrp="1"/>
          </p:cNvSpPr>
          <p:nvPr>
            <p:ph type="ftr" sz="quarter" idx="11"/>
          </p:nvPr>
        </p:nvSpPr>
        <p:spPr>
          <a:xfrm>
            <a:off x="457200" y="6492875"/>
            <a:ext cx="77631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Geiger and Rutherford fired α particles at a piece of gold foil and detected where those particles went, as shown in this schematic diagram of their experiment. Most of the particles passed straight through the foil, but a few were deflected slightly and a very small number were significantly deflected.</a:t>
            </a:r>
          </a:p>
        </p:txBody>
      </p:sp>
      <p:pic>
        <p:nvPicPr>
          <p:cNvPr id="2" name="Figure" descr="This figure shows a box on the left that contains a radium source of alpha particles which generates a beam of alpha particles. The beam travels through an opening within a ring-shaped luminescent screen which is used to detect scattered alpha particles. A piece of thin gold foil is at the center of the ring formed by the screen. When the beam encounters the gold foil, most of the alpha particles pass straight through it and hit the luminescent screen directly behind the foil. Some of the alpha particles are slightly deflected by the foil and hit the luminescent screen off to the side of the foil. Some alpha particles are significantly deflected and bounce back to hit the front of the sc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3" r="-5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2.9</a:t>
            </a:r>
          </a:p>
        </p:txBody>
      </p:sp>
    </p:spTree>
    <p:extLst>
      <p:ext uri="{BB962C8B-B14F-4D97-AF65-F5344CB8AC3E}">
        <p14:creationId xmlns:p14="http://schemas.microsoft.com/office/powerpoint/2010/main" val="239839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4469E56-FFE8-4562-A4FC-705617FCA059}"/>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a:bodyPr>
          <a:lstStyle/>
          <a:p>
            <a:r>
              <a:rPr lang="en-US" sz="1600" dirty="0"/>
              <a:t>The α particles are deflected only when they collide with or pass close to the much heavier, positively charged gold nucleus. Because the nucleus is very small compared to the size of an atom, very few α particles are deflected. Most pass through the relatively large region occupied by electrons, which are too light to deflect the rapidly moving particles.</a:t>
            </a:r>
          </a:p>
        </p:txBody>
      </p:sp>
      <p:pic>
        <p:nvPicPr>
          <p:cNvPr id="2" name="Figure" descr="The left diagram shows a green beam of alpha particles hitting a rectangular piece of gold foil. Some of the alpha particles bounce backwards after hitting the foil. However, most of the particles travel through the foil, with some being deflected as they pass through the foil. A callout box shows a magnified cross section of the gold foil. Most of the alpha particles are not deflected, but pass straight through the foil because they travel between the gold atoms. A very small number of alpha particles are significantly deflected when they hit the nucleus of the gold atoms straight on. A few alpha particles are slightly deflected because they glanced off of the nucleus of a gold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26" r="-174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2.10</a:t>
            </a:r>
          </a:p>
        </p:txBody>
      </p:sp>
    </p:spTree>
    <p:extLst>
      <p:ext uri="{BB962C8B-B14F-4D97-AF65-F5344CB8AC3E}">
        <p14:creationId xmlns:p14="http://schemas.microsoft.com/office/powerpoint/2010/main" val="249032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EBD131C-DFA5-4532-8D44-73B36C40E56F}"/>
              </a:ext>
            </a:extLst>
          </p:cNvPr>
          <p:cNvSpPr>
            <a:spLocks noGrp="1"/>
          </p:cNvSpPr>
          <p:nvPr>
            <p:ph type="ftr" sz="quarter" idx="11"/>
          </p:nvPr>
        </p:nvSpPr>
        <p:spPr>
          <a:xfrm>
            <a:off x="457200" y="6492875"/>
            <a:ext cx="7790873"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If an atom could be expanded to the size of a football stadium, the nucleus would be the size of a single blueberry. (credit middle: modification of work by “</a:t>
            </a:r>
            <a:r>
              <a:rPr lang="en-US" sz="1600" dirty="0" err="1"/>
              <a:t>babyknight</a:t>
            </a:r>
            <a:r>
              <a:rPr lang="en-US" sz="1600" dirty="0"/>
              <a:t>”/Wikimedia Commons; credit right: modification of work </a:t>
            </a:r>
            <a:r>
              <a:rPr lang="nl-NL" sz="1600" dirty="0" err="1"/>
              <a:t>by</a:t>
            </a:r>
            <a:r>
              <a:rPr lang="nl-NL" sz="1600" dirty="0"/>
              <a:t> </a:t>
            </a:r>
            <a:r>
              <a:rPr lang="nl-NL" sz="1600" dirty="0" err="1"/>
              <a:t>Paxson</a:t>
            </a:r>
            <a:r>
              <a:rPr lang="nl-NL" sz="1600" dirty="0"/>
              <a:t> </a:t>
            </a:r>
            <a:r>
              <a:rPr lang="nl-NL" sz="1600" dirty="0" err="1"/>
              <a:t>Woelber</a:t>
            </a:r>
            <a:r>
              <a:rPr lang="nl-NL" sz="1600" dirty="0"/>
              <a:t>)</a:t>
            </a:r>
            <a:endParaRPr lang="en-US" sz="1600" dirty="0"/>
          </a:p>
        </p:txBody>
      </p:sp>
      <p:pic>
        <p:nvPicPr>
          <p:cNvPr id="2" name="Figure" descr="The diagram on the left shows a picture of an atom that is 10 to the negative tenth power meters in diameter. The nucleus is labeled at the center of the atom and is 10 to the negative fifteenth power meters. The central figure shows a photograph of an American football stadium. The figure on the right shows a photograph of a person with a handful of blueberri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540" b="-20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a:t>
            </a:r>
          </a:p>
        </p:txBody>
      </p:sp>
    </p:spTree>
    <p:extLst>
      <p:ext uri="{BB962C8B-B14F-4D97-AF65-F5344CB8AC3E}">
        <p14:creationId xmlns:p14="http://schemas.microsoft.com/office/powerpoint/2010/main" val="28248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BF9CC83-5D8A-4987-90E9-6B9090B32C13}"/>
              </a:ext>
            </a:extLst>
          </p:cNvPr>
          <p:cNvSpPr>
            <a:spLocks noGrp="1"/>
          </p:cNvSpPr>
          <p:nvPr>
            <p:ph type="ftr" sz="quarter" idx="11"/>
          </p:nvPr>
        </p:nvSpPr>
        <p:spPr>
          <a:xfrm>
            <a:off x="457200" y="6492875"/>
            <a:ext cx="78185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10000"/>
          </a:bodyPr>
          <a:lstStyle/>
          <a:p>
            <a:pPr marL="342900" indent="-342900">
              <a:buAutoNum type="alphaLcParenBoth"/>
            </a:pPr>
            <a:r>
              <a:rPr lang="en-US" sz="1600" dirty="0"/>
              <a:t>Insufficient iodine in the diet can cause an enlargement of the thyroid gland called a goiter.</a:t>
            </a:r>
          </a:p>
          <a:p>
            <a:pPr marL="342900" indent="-342900">
              <a:buAutoNum type="alphaLcParenBoth"/>
            </a:pPr>
            <a:r>
              <a:rPr lang="en-US" sz="1600" dirty="0"/>
              <a:t>The addition of small amounts of iodine to salt, which prevents the formation of goiters, has helped eliminate this concern in the US where salt consumption is high. (credit a: modification of work by “</a:t>
            </a:r>
            <a:r>
              <a:rPr lang="en-US" sz="1600" dirty="0" err="1"/>
              <a:t>Almazi</a:t>
            </a:r>
            <a:r>
              <a:rPr lang="en-US" sz="1600" dirty="0"/>
              <a:t>”/Wikimedia Commons; credit b: modification of work by Mike Mozart)</a:t>
            </a:r>
          </a:p>
        </p:txBody>
      </p:sp>
      <p:pic>
        <p:nvPicPr>
          <p:cNvPr id="2" name="Figure" descr="Figure A shows a photo of a person who has a very swollen thyroid in his or her neck. Figure B shows a photo of a canister of iodized sal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8" b="10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a:t>
            </a:r>
          </a:p>
        </p:txBody>
      </p:sp>
    </p:spTree>
    <p:extLst>
      <p:ext uri="{BB962C8B-B14F-4D97-AF65-F5344CB8AC3E}">
        <p14:creationId xmlns:p14="http://schemas.microsoft.com/office/powerpoint/2010/main" val="3370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FE097A7-016A-451D-B203-B0391A8B9184}"/>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symbol Hg represents the element mercury regardless of the amount; it could represent one atom of mercury or a large amount of mercury.</a:t>
            </a:r>
          </a:p>
        </p:txBody>
      </p:sp>
      <p:pic>
        <p:nvPicPr>
          <p:cNvPr id="2" name="Figure" descr="A jar labeled “H g” is shown with a small amount of liquid mercury in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46" r="-421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a:t>
            </a:r>
          </a:p>
        </p:txBody>
      </p:sp>
    </p:spTree>
    <p:extLst>
      <p:ext uri="{BB962C8B-B14F-4D97-AF65-F5344CB8AC3E}">
        <p14:creationId xmlns:p14="http://schemas.microsoft.com/office/powerpoint/2010/main" val="370142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2B2F3B0-B801-4DE9-AA78-319C7ED271C9}"/>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symbol for an atom indicates the element via its usual two-letter symbol, the mass number as a left superscript, the atomic number as a left subscript (sometimes omitted), and the charge as a right superscript.</a:t>
            </a:r>
          </a:p>
        </p:txBody>
      </p:sp>
      <p:pic>
        <p:nvPicPr>
          <p:cNvPr id="2" name="Figure" descr="This diagram shows the symbol for helium, “H e.” The number to the upper left of the symbol is the mass number, which is 4. The number to the upper right of the symbol is the charge which is positive 2. The number to the lower left of the symbol is the atomic number, which is 2. This number is often omitted. Also shown is “M g” which stands for magnesium It has a mass number of 24, a charge of positive 2, and an atomic number of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73" b="-47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2.14</a:t>
            </a:r>
          </a:p>
        </p:txBody>
      </p:sp>
    </p:spTree>
    <p:extLst>
      <p:ext uri="{BB962C8B-B14F-4D97-AF65-F5344CB8AC3E}">
        <p14:creationId xmlns:p14="http://schemas.microsoft.com/office/powerpoint/2010/main" val="144823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669F89C-102D-49D2-AEEA-BB6223A720A9}"/>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Analysis of zirconium in a mass spectrometer produces a mass spectrum with peaks showing the different isotopes of </a:t>
            </a:r>
            <a:r>
              <a:rPr lang="en-US" sz="1600" dirty="0" err="1"/>
              <a:t>Zr</a:t>
            </a:r>
            <a:r>
              <a:rPr lang="en-US" sz="1600" dirty="0"/>
              <a:t>.</a:t>
            </a:r>
          </a:p>
        </p:txBody>
      </p:sp>
      <p:pic>
        <p:nvPicPr>
          <p:cNvPr id="2" name="Figure" descr="The left diagram shows how a mass spectrometer works, which is primarily a large tube that bends downward at its midpoint. The sample enters on the left side of the tube. A heater heats the sample, causing it to vaporize. The sample is also hit with a beam of electrons as it is being vaporized. Charged particles from the sample, called ions, are then accelerated and pass between two magnets. The magnetic field deflects the lightest ions most. The deflection of the ions is measured by a detector located on the right side of the tube. The graph to the right of the spectrometer shows a mass spectrum of zirconium. The relative abundance, as a percentage from 0 to 100, is graphed on the y axis, and the mass to charge ratio is graphed on the x axis. The sample contains five different isomers of zirconium. Z R 90, which has a mass to charge ratio of 90, is the most abundant isotope at about 51 percent relative abundance. Z R 91 has a mass to charge ratio of 91 and a relative abundance of about 11 percent. Z R 92 has a mass to charge ratio of 92 and a relative abundance of about 18 percent. Z R 94 has a mass to charge ratio of 94 and a relative abundance of about 18 percent. Z R 96, which has a mass to charge ratio of 96, is the least abundant zirconium isotope with a relative abundance of about 2 perc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93" r="-36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2.15</a:t>
            </a:r>
          </a:p>
        </p:txBody>
      </p:sp>
    </p:spTree>
    <p:extLst>
      <p:ext uri="{BB962C8B-B14F-4D97-AF65-F5344CB8AC3E}">
        <p14:creationId xmlns:p14="http://schemas.microsoft.com/office/powerpoint/2010/main" val="216539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9468E92-B1C8-47C0-8FA2-7F3557EAE4C4}"/>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methane molecule can be represented as </a:t>
            </a:r>
            <a:r>
              <a:rPr lang="en-US" sz="1600" dirty="0">
                <a:solidFill>
                  <a:srgbClr val="6CB255"/>
                </a:solidFill>
              </a:rPr>
              <a:t>(a)</a:t>
            </a:r>
            <a:r>
              <a:rPr lang="en-US" sz="1600" dirty="0"/>
              <a:t> a molecular formula, </a:t>
            </a:r>
            <a:r>
              <a:rPr lang="en-US" sz="1600" dirty="0">
                <a:solidFill>
                  <a:srgbClr val="6CB255"/>
                </a:solidFill>
              </a:rPr>
              <a:t>(b) </a:t>
            </a:r>
            <a:r>
              <a:rPr lang="en-US" sz="1600" dirty="0"/>
              <a:t>a structural formula, </a:t>
            </a:r>
            <a:r>
              <a:rPr lang="en-US" sz="1600" dirty="0">
                <a:solidFill>
                  <a:srgbClr val="6CB255"/>
                </a:solidFill>
              </a:rPr>
              <a:t>(c)</a:t>
            </a:r>
            <a:r>
              <a:rPr lang="en-US" sz="1600" dirty="0"/>
              <a:t> a ball-and-stick model, and </a:t>
            </a:r>
            <a:r>
              <a:rPr lang="en-US" sz="1600" dirty="0">
                <a:solidFill>
                  <a:srgbClr val="6CB255"/>
                </a:solidFill>
              </a:rPr>
              <a:t>(d)</a:t>
            </a:r>
            <a:r>
              <a:rPr lang="en-US" sz="1600" dirty="0"/>
              <a:t> a space-filling model. Carbon and hydrogen atoms are represented by black and white spheres, respectively.</a:t>
            </a:r>
          </a:p>
        </p:txBody>
      </p:sp>
      <p:pic>
        <p:nvPicPr>
          <p:cNvPr id="2" name="Figure" descr="Figure A shows C H subscript 4. Figure B shows a carbon atom that is bonded to four hydrogen atoms at right angles: one above, one to the left, one to the right, and one below. Figure C shows a 3-D, ball-and-stick model of the carbon atom bonded to four hydrogen atoms. Figure D shows a space-filling model of a carbon atom with hydrogen atoms partially embedded into the surface of the carbon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730" b="-367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2.16.</a:t>
            </a:r>
          </a:p>
        </p:txBody>
      </p:sp>
    </p:spTree>
    <p:extLst>
      <p:ext uri="{BB962C8B-B14F-4D97-AF65-F5344CB8AC3E}">
        <p14:creationId xmlns:p14="http://schemas.microsoft.com/office/powerpoint/2010/main" val="297798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3477B92-8CDF-4E66-B043-F9228D9A893D}"/>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Analysis of molecules in an exhaled breath can provide valuable information, leading to early diagnosis of diseases or detection of environmental exposure to harmful substances. (credit: modification of work by Paul </a:t>
            </a:r>
            <a:r>
              <a:rPr lang="pl-PL" sz="1600" dirty="0" err="1"/>
              <a:t>Flowers</a:t>
            </a:r>
            <a:r>
              <a:rPr lang="pl-PL" sz="1600" dirty="0"/>
              <a:t>)</a:t>
            </a:r>
            <a:endParaRPr lang="en-US" sz="1600" dirty="0"/>
          </a:p>
        </p:txBody>
      </p:sp>
      <p:pic>
        <p:nvPicPr>
          <p:cNvPr id="2" name="Figure" descr="A person is shown blowing into a tube connected to a plastic bag. There is a computer screen displaying data that reads “Mass Spectral Breath Analysis.” An arrow from the plastic bag points to an illustration of different molecular compounds contained in the person’s exhal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3BF9129-F15C-4B4D-BDFC-57379BE20EB6}"/>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molecule of sulfur is composed of eight sulfur atoms and is therefore written as S</a:t>
            </a:r>
            <a:r>
              <a:rPr lang="en-US" sz="1600" baseline="-25000" dirty="0"/>
              <a:t>8</a:t>
            </a:r>
            <a:r>
              <a:rPr lang="en-US" sz="1600" dirty="0"/>
              <a:t>. It can be represented as </a:t>
            </a:r>
            <a:r>
              <a:rPr lang="en-US" sz="1600" dirty="0">
                <a:solidFill>
                  <a:srgbClr val="6CB255"/>
                </a:solidFill>
              </a:rPr>
              <a:t>(a) </a:t>
            </a:r>
            <a:r>
              <a:rPr lang="en-US" sz="1600" dirty="0"/>
              <a:t>a structural formula, </a:t>
            </a:r>
            <a:r>
              <a:rPr lang="en-US" sz="1600" dirty="0">
                <a:solidFill>
                  <a:srgbClr val="6CB255"/>
                </a:solidFill>
              </a:rPr>
              <a:t>(b)</a:t>
            </a:r>
            <a:r>
              <a:rPr lang="en-US" sz="1600" dirty="0"/>
              <a:t> a ball-and-stick model, and </a:t>
            </a:r>
            <a:r>
              <a:rPr lang="en-US" sz="1600" dirty="0">
                <a:solidFill>
                  <a:srgbClr val="6CB255"/>
                </a:solidFill>
              </a:rPr>
              <a:t>(c)</a:t>
            </a:r>
            <a:r>
              <a:rPr lang="en-US" sz="1600" dirty="0"/>
              <a:t> a space-filling model. Sulfur atoms are represented by yellow spheres.</a:t>
            </a:r>
          </a:p>
        </p:txBody>
      </p:sp>
      <p:pic>
        <p:nvPicPr>
          <p:cNvPr id="2" name="Figure" descr="Figure A shows eight sulfur atoms, symbolized with the letter S, that are bonded to each other to form an octagon. Figure B shows a 3-D, ball-and-stick model of the arrangement of the sulfur atoms. The shape is clearly not octagonal as it is represented in the structural formula. Figure C is a space-filling model that shows each sulfur atom is partially embedded into the sulfur atom it bonds wi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292" b="-392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2.17</a:t>
            </a:r>
          </a:p>
        </p:txBody>
      </p:sp>
    </p:spTree>
    <p:extLst>
      <p:ext uri="{BB962C8B-B14F-4D97-AF65-F5344CB8AC3E}">
        <p14:creationId xmlns:p14="http://schemas.microsoft.com/office/powerpoint/2010/main" val="278439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50AD12F-0711-4317-9C6D-10A2B90EFA69}"/>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symbols H, 2H, H</a:t>
            </a:r>
            <a:r>
              <a:rPr lang="en-US" sz="1600" baseline="-25000" dirty="0"/>
              <a:t>2</a:t>
            </a:r>
            <a:r>
              <a:rPr lang="en-US" sz="1600" dirty="0"/>
              <a:t>, and 2H</a:t>
            </a:r>
            <a:r>
              <a:rPr lang="en-US" sz="1600" baseline="-25000" dirty="0"/>
              <a:t>2</a:t>
            </a:r>
            <a:r>
              <a:rPr lang="en-US" sz="1600" dirty="0"/>
              <a:t> represent very different entities.</a:t>
            </a:r>
          </a:p>
        </p:txBody>
      </p:sp>
      <p:pic>
        <p:nvPicPr>
          <p:cNvPr id="2" name="Figure" descr="This figure shows four diagrams. The diagram for H shows a single, white sphere and is labeled one H atom. The diagram for 2 H shows two white spheres that are not bonded together. It is labeled 2 H atoms. The diagram for H subscript 2 shows two white spheres bonded together. It is labeled one H subscript 2 molecule. The diagram for 2 H subscript 2 shows two sets of bonded, white spheres. It is labeled 2 H subscript 2 molecu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292" b="-392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216051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A1B8314-A7AF-40D0-9DCD-ABAF7DDDE07B}"/>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white compound titanium dioxide provides effective protection from the sun. </a:t>
            </a:r>
          </a:p>
          <a:p>
            <a:pPr marL="342900" indent="-342900">
              <a:buAutoNum type="alphaLcParenBoth"/>
            </a:pPr>
            <a:r>
              <a:rPr lang="en-US" sz="1600" dirty="0"/>
              <a:t>A crystal of titanium dioxide, TiO</a:t>
            </a:r>
            <a:r>
              <a:rPr lang="en-US" sz="1600" baseline="-25000" dirty="0"/>
              <a:t>2</a:t>
            </a:r>
            <a:r>
              <a:rPr lang="en-US" sz="1600" dirty="0"/>
              <a:t>, contains titanium and oxygen in a ratio of 1 to 2. The titanium atoms are gray and the oxygen atoms are red. (credit a: modification of work by “osseous”/Flickr)</a:t>
            </a:r>
          </a:p>
        </p:txBody>
      </p:sp>
      <p:pic>
        <p:nvPicPr>
          <p:cNvPr id="2" name="Figure" descr="Figure A shows a photo of a person applying suntan lotion to his or her lower leg. Figure B shows a 3-D ball-and-stick model of the molecule titanium dioxide, which involves a complicated interlocking of many titanium and oxygen atoms. The titanium atoms in the molecule are shown as silver spheres and the oxygen atoms are shown as red spheres. There are twice as many oxygen atoms as titanium atoms in the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95" b="-19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2.19</a:t>
            </a:r>
          </a:p>
        </p:txBody>
      </p:sp>
    </p:spTree>
    <p:extLst>
      <p:ext uri="{BB962C8B-B14F-4D97-AF65-F5344CB8AC3E}">
        <p14:creationId xmlns:p14="http://schemas.microsoft.com/office/powerpoint/2010/main" val="308569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1E31DF8-624B-4C66-9B59-51BD993D378B}"/>
              </a:ext>
            </a:extLst>
          </p:cNvPr>
          <p:cNvSpPr>
            <a:spLocks noGrp="1"/>
          </p:cNvSpPr>
          <p:nvPr>
            <p:ph type="ftr" sz="quarter" idx="11"/>
          </p:nvPr>
        </p:nvSpPr>
        <p:spPr>
          <a:xfrm>
            <a:off x="457200" y="6492875"/>
            <a:ext cx="78093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Benzene, C</a:t>
            </a:r>
            <a:r>
              <a:rPr lang="en-US" sz="1600" baseline="-25000" dirty="0"/>
              <a:t>6</a:t>
            </a:r>
            <a:r>
              <a:rPr lang="en-US" sz="1600" dirty="0"/>
              <a:t>H</a:t>
            </a:r>
            <a:r>
              <a:rPr lang="en-US" sz="1600" baseline="-25000" dirty="0"/>
              <a:t>6</a:t>
            </a:r>
            <a:r>
              <a:rPr lang="en-US" sz="1600" dirty="0"/>
              <a:t>, is produced during oil refining and has many industrial uses. A benzene molecule can be represented as </a:t>
            </a:r>
            <a:r>
              <a:rPr lang="en-US" sz="1600" dirty="0">
                <a:solidFill>
                  <a:srgbClr val="6CB255"/>
                </a:solidFill>
              </a:rPr>
              <a:t>(a) </a:t>
            </a:r>
            <a:r>
              <a:rPr lang="en-US" sz="1600" dirty="0"/>
              <a:t>a structural formula, </a:t>
            </a:r>
            <a:r>
              <a:rPr lang="en-US" sz="1600" dirty="0">
                <a:solidFill>
                  <a:srgbClr val="6CB255"/>
                </a:solidFill>
              </a:rPr>
              <a:t>(b) </a:t>
            </a:r>
            <a:r>
              <a:rPr lang="en-US" sz="1600" dirty="0"/>
              <a:t>a ball-and-stick model, and </a:t>
            </a:r>
            <a:r>
              <a:rPr lang="en-US" sz="1600" dirty="0">
                <a:solidFill>
                  <a:srgbClr val="6CB255"/>
                </a:solidFill>
              </a:rPr>
              <a:t>(c) </a:t>
            </a:r>
            <a:r>
              <a:rPr lang="en-US" sz="1600" dirty="0"/>
              <a:t>a space-filling model. </a:t>
            </a:r>
            <a:r>
              <a:rPr lang="en-US" sz="1600" dirty="0">
                <a:solidFill>
                  <a:srgbClr val="6CB255"/>
                </a:solidFill>
              </a:rPr>
              <a:t>(d) </a:t>
            </a:r>
            <a:r>
              <a:rPr lang="en-US" sz="1600" dirty="0"/>
              <a:t>Benzene is a clear liquid. (credit d: modification of work by </a:t>
            </a:r>
            <a:r>
              <a:rPr lang="en-US" sz="1600" dirty="0" err="1"/>
              <a:t>Sahar</a:t>
            </a:r>
            <a:r>
              <a:rPr lang="en-US" sz="1600" dirty="0"/>
              <a:t> </a:t>
            </a:r>
            <a:r>
              <a:rPr lang="en-US" sz="1600" dirty="0" err="1"/>
              <a:t>Atwa</a:t>
            </a:r>
            <a:r>
              <a:rPr lang="en-US" sz="1600" dirty="0"/>
              <a:t>)</a:t>
            </a:r>
          </a:p>
        </p:txBody>
      </p:sp>
      <p:pic>
        <p:nvPicPr>
          <p:cNvPr id="2" name="Figure" descr="Figure A shows that benzene is composed of six carbons shaped like a hexagon. Every other bond between the carbon atoms is a double bond. Each carbon also has a single bonded hydrogen atom. Figure B shows a 3-D, ball-and-stick drawing of benzene. The six carbon atoms are black spheres while the six hydrogen atoms are smaller, white spheres. Figure C is a space-filling model of benzene which shows that most of the interior space is occupied by the carbon atoms. The hydrogen atoms are embedded in the outside surface of the carbon atoms. Figure d shows a small vial filled with benzene which appears to be cl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973" b="-45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2.20</a:t>
            </a:r>
          </a:p>
        </p:txBody>
      </p:sp>
    </p:spTree>
    <p:extLst>
      <p:ext uri="{BB962C8B-B14F-4D97-AF65-F5344CB8AC3E}">
        <p14:creationId xmlns:p14="http://schemas.microsoft.com/office/powerpoint/2010/main" val="328357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76A07DC-EE17-42D7-A95A-6DEB0BD36212}"/>
              </a:ext>
            </a:extLst>
          </p:cNvPr>
          <p:cNvSpPr>
            <a:spLocks noGrp="1"/>
          </p:cNvSpPr>
          <p:nvPr>
            <p:ph type="ftr" sz="quarter" idx="11"/>
          </p:nvPr>
        </p:nvSpPr>
        <p:spPr>
          <a:xfrm>
            <a:off x="457200" y="6492875"/>
            <a:ext cx="782781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Vinegar contains acetic acid, C</a:t>
            </a:r>
            <a:r>
              <a:rPr lang="en-US" sz="1600" baseline="-25000" dirty="0"/>
              <a:t>2</a:t>
            </a:r>
            <a:r>
              <a:rPr lang="en-US" sz="1600" dirty="0"/>
              <a:t>H</a:t>
            </a:r>
            <a:r>
              <a:rPr lang="en-US" sz="1600" baseline="-25000" dirty="0"/>
              <a:t>4</a:t>
            </a:r>
            <a:r>
              <a:rPr lang="en-US" sz="1600" dirty="0"/>
              <a:t>O</a:t>
            </a:r>
            <a:r>
              <a:rPr lang="en-US" sz="1600" baseline="-25000" dirty="0"/>
              <a:t>2</a:t>
            </a:r>
            <a:r>
              <a:rPr lang="en-US" sz="1600" dirty="0"/>
              <a:t>, which has an empirical formula of CH</a:t>
            </a:r>
            <a:r>
              <a:rPr lang="en-US" sz="1600" baseline="-25000" dirty="0"/>
              <a:t>2</a:t>
            </a:r>
            <a:r>
              <a:rPr lang="en-US" sz="1600" dirty="0"/>
              <a:t>O. It can be represented as </a:t>
            </a:r>
            <a:r>
              <a:rPr lang="en-US" sz="1600" dirty="0">
                <a:solidFill>
                  <a:srgbClr val="6CB255"/>
                </a:solidFill>
              </a:rPr>
              <a:t>(b) </a:t>
            </a:r>
            <a:r>
              <a:rPr lang="en-US" sz="1600" dirty="0"/>
              <a:t>a structural formula and </a:t>
            </a:r>
            <a:r>
              <a:rPr lang="en-US" sz="1600" dirty="0">
                <a:solidFill>
                  <a:srgbClr val="6CB255"/>
                </a:solidFill>
              </a:rPr>
              <a:t>(c)</a:t>
            </a:r>
            <a:r>
              <a:rPr lang="en-US" sz="1600" dirty="0"/>
              <a:t> as a ball-and-stick model. (credit a: modification of work by “</a:t>
            </a:r>
            <a:r>
              <a:rPr lang="en-US" sz="1600" dirty="0" err="1"/>
              <a:t>HomeSpot</a:t>
            </a:r>
            <a:r>
              <a:rPr lang="en-US" sz="1600" dirty="0"/>
              <a:t> </a:t>
            </a:r>
            <a:r>
              <a:rPr lang="cs-CZ" sz="1600" dirty="0"/>
              <a:t>HQ”/</a:t>
            </a:r>
            <a:r>
              <a:rPr lang="cs-CZ" sz="1600" dirty="0" err="1"/>
              <a:t>Flickr</a:t>
            </a:r>
            <a:r>
              <a:rPr lang="cs-CZ" sz="1600" dirty="0"/>
              <a:t>)</a:t>
            </a:r>
            <a:endParaRPr lang="en-US" sz="1600" dirty="0"/>
          </a:p>
        </p:txBody>
      </p:sp>
      <p:pic>
        <p:nvPicPr>
          <p:cNvPr id="2" name="Figure" descr="Figure A shows a jug of distilled, white vinegar. Figure B shows a structural formula for acetic acid which contains two carbon atoms connected by a single bond. The left carbon atom forms single bonds with three hydrogen atoms. The right carbon atom forms a double bond with an oxygen atom. The right carbon atom also forms a single bond with an oxygen atom. This oxygen forms a single bond with a hydrogen atom. Figure C shows a 3-D ball-and-stick model of acetic ac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89" b="-14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2.21</a:t>
            </a:r>
          </a:p>
        </p:txBody>
      </p:sp>
    </p:spTree>
    <p:extLst>
      <p:ext uri="{BB962C8B-B14F-4D97-AF65-F5344CB8AC3E}">
        <p14:creationId xmlns:p14="http://schemas.microsoft.com/office/powerpoint/2010/main" val="394617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2AC04E71-6F36-47E6-935E-760482CF2E93}"/>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20000"/>
          </a:bodyPr>
          <a:lstStyle/>
          <a:p>
            <a:r>
              <a:rPr lang="en-US" sz="1600" dirty="0"/>
              <a:t>Chemist Lee Cronin has been named one of the UK’s 10 most inspirational scientists. The youngest chair at the University of Glasgow, Lee runs a large research group, collaborates with many scientists worldwide, has published over 250 papers in top scientific journals, and has given more than 150 invited talks. His research focuses on complex chemical systems and their potential to transform technology, but also branches into </a:t>
            </a:r>
            <a:r>
              <a:rPr lang="en-US" sz="1600" dirty="0" err="1"/>
              <a:t>nanoscience</a:t>
            </a:r>
            <a:r>
              <a:rPr lang="en-US" sz="1600" dirty="0"/>
              <a:t>, solar fuels, synthetic biology, and even artificial life and evolution. (credit: image courtesy of Lee Cronin)</a:t>
            </a:r>
          </a:p>
        </p:txBody>
      </p:sp>
      <p:pic>
        <p:nvPicPr>
          <p:cNvPr id="3" name="Figure" descr="This is a photo of chemist Lee Cron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284" r="-612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2.22</a:t>
            </a:r>
          </a:p>
        </p:txBody>
      </p:sp>
    </p:spTree>
    <p:extLst>
      <p:ext uri="{BB962C8B-B14F-4D97-AF65-F5344CB8AC3E}">
        <p14:creationId xmlns:p14="http://schemas.microsoft.com/office/powerpoint/2010/main" val="431795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B76756F-79A5-4A89-A46C-3D81D5A07FB1}"/>
              </a:ext>
            </a:extLst>
          </p:cNvPr>
          <p:cNvSpPr>
            <a:spLocks noGrp="1"/>
          </p:cNvSpPr>
          <p:nvPr>
            <p:ph type="ftr" sz="quarter" idx="11"/>
          </p:nvPr>
        </p:nvSpPr>
        <p:spPr>
          <a:xfrm>
            <a:off x="457200" y="6492875"/>
            <a:ext cx="77446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Molecules of </a:t>
            </a:r>
            <a:r>
              <a:rPr lang="en-US" sz="1600" dirty="0">
                <a:solidFill>
                  <a:srgbClr val="6CB255"/>
                </a:solidFill>
              </a:rPr>
              <a:t>(a)</a:t>
            </a:r>
            <a:r>
              <a:rPr lang="en-US" sz="1600" dirty="0"/>
              <a:t> acetic acid and methyl </a:t>
            </a:r>
            <a:r>
              <a:rPr lang="en-US" sz="1600" dirty="0" err="1"/>
              <a:t>formate</a:t>
            </a:r>
            <a:r>
              <a:rPr lang="en-US" sz="1600" dirty="0"/>
              <a:t> </a:t>
            </a:r>
            <a:r>
              <a:rPr lang="en-US" sz="1600" dirty="0">
                <a:solidFill>
                  <a:srgbClr val="6CB255"/>
                </a:solidFill>
              </a:rPr>
              <a:t>(b)</a:t>
            </a:r>
            <a:r>
              <a:rPr lang="en-US" sz="1600" dirty="0"/>
              <a:t> are structural isomers; they have the same formula (C</a:t>
            </a:r>
            <a:r>
              <a:rPr lang="en-US" sz="1600" baseline="-25000" dirty="0"/>
              <a:t>2</a:t>
            </a:r>
            <a:r>
              <a:rPr lang="en-US" sz="1600" dirty="0"/>
              <a:t>H</a:t>
            </a:r>
            <a:r>
              <a:rPr lang="en-US" sz="1600" baseline="-25000" dirty="0"/>
              <a:t>4</a:t>
            </a:r>
            <a:r>
              <a:rPr lang="en-US" sz="1600" dirty="0"/>
              <a:t>O</a:t>
            </a:r>
            <a:r>
              <a:rPr lang="en-US" sz="1600" baseline="-25000" dirty="0"/>
              <a:t>2</a:t>
            </a:r>
            <a:r>
              <a:rPr lang="en-US" sz="1600" dirty="0"/>
              <a:t>) but different structures (and therefore different chemical properties).</a:t>
            </a:r>
          </a:p>
        </p:txBody>
      </p:sp>
      <p:pic>
        <p:nvPicPr>
          <p:cNvPr id="2" name="Figure" descr="Figure A shows a structural diagram of acetic acid, C subscript 2 H subscript 4 O subscript 2. Acetic acid contains two carbon atoms connected by a single bond. The left carbon atom forms single bonds with three hydrogen atoms. The carbon on the right forms a double bond with an oxygen atom. The right carbon atom also forms a single bond to an oxygen atom which forms a single bond with a hydrogen atom. Figure B shows a structural diagram of methyl formate, C subscript 2 H subscript 4 O subscript 2. This molecule contains a carbon atom which forms single bonds with three hydrogen atoms, and a single bond with an oxygen atom. The oxygen atom forms a single bond with another carbon atom which forms a double bond with another oxygen atom and a single bond with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33" r="-49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2.23</a:t>
            </a:r>
          </a:p>
        </p:txBody>
      </p:sp>
    </p:spTree>
    <p:extLst>
      <p:ext uri="{BB962C8B-B14F-4D97-AF65-F5344CB8AC3E}">
        <p14:creationId xmlns:p14="http://schemas.microsoft.com/office/powerpoint/2010/main" val="3363942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324F47-DC12-427A-8805-C7324AD5A21E}"/>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Molecules of </a:t>
            </a:r>
            <a:r>
              <a:rPr lang="en-US" sz="1600" dirty="0" err="1"/>
              <a:t>carvone</a:t>
            </a:r>
            <a:r>
              <a:rPr lang="en-US" sz="1600" dirty="0"/>
              <a:t> are spatial isomers; they only differ in the relative orientations of the atoms in space. (credit bottom left: modification of work by “Miansari66”/Wikimedia Commons; credit bottom right: modification of work by Forest &amp; Kim Starr)</a:t>
            </a:r>
          </a:p>
        </p:txBody>
      </p:sp>
      <p:pic>
        <p:nvPicPr>
          <p:cNvPr id="2" name="Figure" descr="The top left portion of this 2 row, 4 column figure shows a structural diagram of positive carvone, C subscript 10 H subscript 14 O. This molecule has a carbon atom which forms a double bond with a C H subscript 2 group and a C H subscript 3 group. The carbon atom also forms a single bond with another carbon atom which is part of a ring. This carbon atom, being part of the ring, forms single bonds with a hydrogen atom, a C H subscript 2 group, and a C H subscript 2 group. The first C H subscript two group forms a single bond with C H which forms a double bond with a carbon atom. This carbon atom forms a single bond with a C H subscript 3 group. The carbon atom forming part of the ring forms a single bond with a carbon atom which forms a double bond with an oxygen atom and a single bond with a C H subscript 2 group to complete the ring. Below the structural diagram of carvone is a photo of caraway seeds. Column 2 contains identical ball and stick representations of the structural diagram in the top left position. The top right portions of these images each contains the letter “S” and there is an arrow pointing downward from the top image to the bottom image. Columns 3 and 4 are representations of negative carvone. The top row in column three depicts a mirrored image of the ball and stick structure to its left, reflected across the y axis. There is a downward pointing arrow to the image below, which is the same structure rotated counter clockwise 180 degrees. Both images in column 3 have an “R” in the top right corner. The image in the first row of column 4 is the same as the lewis structure in the first row of column 1, reflected across the y axis. Below this negative carvone structural diagram is a photo of spearmint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768" r="-147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2.24</a:t>
            </a:r>
          </a:p>
        </p:txBody>
      </p:sp>
    </p:spTree>
    <p:extLst>
      <p:ext uri="{BB962C8B-B14F-4D97-AF65-F5344CB8AC3E}">
        <p14:creationId xmlns:p14="http://schemas.microsoft.com/office/powerpoint/2010/main" val="179524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1974510-BE4A-4119-974B-F24F01D31C32}"/>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err="1"/>
              <a:t>Dimitri</a:t>
            </a:r>
            <a:r>
              <a:rPr lang="en-US" sz="1600" dirty="0"/>
              <a:t> Mendeleev is widely credited with creating </a:t>
            </a:r>
            <a:r>
              <a:rPr lang="en-US" sz="1600" dirty="0">
                <a:solidFill>
                  <a:srgbClr val="6CB255"/>
                </a:solidFill>
              </a:rPr>
              <a:t>(b)</a:t>
            </a:r>
            <a:r>
              <a:rPr lang="en-US" sz="1600" dirty="0"/>
              <a:t> the first periodic table of the elements. (credit a: modification of work by Serge </a:t>
            </a:r>
            <a:r>
              <a:rPr lang="en-US" sz="1600" dirty="0" err="1"/>
              <a:t>Lachinov</a:t>
            </a:r>
            <a:r>
              <a:rPr lang="en-US" sz="1600" dirty="0"/>
              <a:t>; credit b: modification of work by “Den </a:t>
            </a:r>
            <a:r>
              <a:rPr lang="en-US" sz="1600" dirty="0" err="1"/>
              <a:t>fjättrade</a:t>
            </a:r>
            <a:r>
              <a:rPr lang="en-US" sz="1600" dirty="0"/>
              <a:t> </a:t>
            </a:r>
            <a:r>
              <a:rPr lang="en-US" sz="1600" dirty="0" err="1"/>
              <a:t>ankan</a:t>
            </a:r>
            <a:r>
              <a:rPr lang="en-US" sz="1600" dirty="0"/>
              <a:t>”/Wikimedia Commons)</a:t>
            </a:r>
          </a:p>
        </p:txBody>
      </p:sp>
      <p:pic>
        <p:nvPicPr>
          <p:cNvPr id="2" name="Figure" descr="Figure A shows a photograph of Dimitri Mendeleev. Figure B shows the first periodic table developed by Mendeleev, which had eight groups and twelve periods. In the first group (—, R superscript plus sign 0) is the following information: H = 1, L i = 7, N a = 23, K = 39, (C u = 63), R b = 85, (A g = 108), C a = 183, (—),—, (A u = 199) —. Note that each of these entries corresponds to one of the twelve periods respectively. The second group (—, R 0) contains the following information: (not entry for period 1) B o = 9, 4, M g = 24, C a = 40, Z n = 65, S r = 87, C d = 112, B a = 187, —, —, H g = 200, —. Note the ach of these entries corresponds to one of the twelve periods respectively. Group three (—, R superscript one 0 superscript nine) contains the information: (no entry for period 1), B = 11, A l = 27, 8. — = 44, — = 68, ? Y t = 88, I n = 113, ? D I = 138, —, ? E r = 178, T l = 204, —. Note that each of these entries corresponds to one of the twelve periods respectively. Group four (RH superscript four, R0 superscript eight) contains the following information: (no entry for period 1), C = 12, B i = 28, T i = 48, — = 72, Z r = 90, S n = 118, ? C o = 140, ? L a = 180, P b = 207, T h = 231. Note that each of these entries corresponds to one of the twelve periods respectively. Group five (R H superscript two, R superscript two 0 superscript five) contains the following information: (no entry for period 1), N = 14, P = 31, V = 51, A s = 75, N b = 94, S b = 122, —, —, T a = 182, B l = 208, —. Note that each of these entries corresponds to one of the twelve periods respectively. Group six (R H superscript two, R 0 superscript three) contains the following information: (no entry for period 1), O = 16, S = 32, C r = 52, S o = 78, M o = 96, T o = 125, —, —, W = 184, —, U = 240. Note that each of these entries corresponds to one of the twelve periods respectively. Group seven (R H , R superscript plus sing, 0 superscript 7) contains the following information: (no entry for period 1), F = 19, C l = 35, 5, M n = 55, B r = 80, — = 100, J = 127, —, —, —, —, —. Note that each of these entries corresponds to one of the twelve periods respectively. Group 8 (—, R 0 superscript four) contains the following information: (no entry for periods 1, 2, 3), in period 4: F o = 56, C o = 59, N i = 59, C u = 63, no entry for period five, in period 6: R u = 104, R h = 104, P d = 106, A g = 108, no entries for periods 7, 8 , or 9, in period 10: O s = 195, I r = 197, P t = 198, A u = 199, no entries for periods 11 or 12.&#10;&#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887" b="-68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2.25</a:t>
            </a:r>
          </a:p>
        </p:txBody>
      </p:sp>
    </p:spTree>
    <p:extLst>
      <p:ext uri="{BB962C8B-B14F-4D97-AF65-F5344CB8AC3E}">
        <p14:creationId xmlns:p14="http://schemas.microsoft.com/office/powerpoint/2010/main" val="78618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B80E322-60B2-4236-88AC-BD0C78F71B76}"/>
              </a:ext>
            </a:extLst>
          </p:cNvPr>
          <p:cNvSpPr>
            <a:spLocks noGrp="1"/>
          </p:cNvSpPr>
          <p:nvPr>
            <p:ph type="ftr" sz="quarter" idx="11"/>
          </p:nvPr>
        </p:nvSpPr>
        <p:spPr>
          <a:xfrm>
            <a:off x="457200" y="6492875"/>
            <a:ext cx="78185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Elements in the periodic table are organized according to their properties.</a:t>
            </a:r>
          </a:p>
        </p:txBody>
      </p:sp>
      <p:pic>
        <p:nvPicPr>
          <p:cNvPr id="2" name="Figure" descr="The Periodic Table of Elements is shown. The 18 columns are labeled “Group” and the 7 rows are labeled “Period.” Below the table to the right is a box labeled “Color Code” with different colors for metals, metalloids, and nonmetals, as well as solids, liquids, and gases. To the left of this box is an enlarged picture of the upper-left most box on the table. The number 1 is in its upper-left hand corner and is labeled “Atomic number.” The letter “H” is in the middle in red indicating that it is a gas. It is labeled “Symbol.” Below that is the number 1.008 which is labeled “Atomic Mass.” Below that is the word hydrogen which is labeled “name.” The color of the box indicates that it is a nonmetal. Each element will be described in this order: atomic number; name; symbol; whether it is a metal, metalloid, or nonmetal; whether it is a solid, liquid, or gas; and atomic mass. Beginning at the top left of the table, or period 1, group 1, is a box containing “1; hydrogen; H; nonmetal; gas; and 1.008.” There is only one other element box in period 1, group 18, which contains “2; helium; H e; nonmetal; gas; and 4.003.” Period 2, group 1 contains “3; lithium; L i; metal; solid; and 6.94” Group 2 contains “4; beryllium; B e; metal; solid; and 9.012.” Groups 3 through 12 are skipped and group 13 contains “5; boron; B; metalloid; solid; 10.81.” Group 14 contains “6; carbon; C; nonmetal; solid; and 12.01.” Group 15 contains “7; nitrogen; N; nonmetal; gas; and 14.01.” Group 16 contains “8; oxygen; O; nonmetal; gas; and 16.00.” Group 17 contains “9; fluorine; F; nonmetal; gas; and 19.00.” Group 18 contains “10; neon; N e; nonmetal; gas; and 20.18.” Period 3, group 1 contains “11; sodium; N a; metal; solid; and 22.99.” Group 2 contains “12; magnesium; M g; metal; solid; and 24.31.” Groups 3 through 12 are skipped again in period 3 and group 13 contains “13; aluminum; A l; metal; solid; and 26.98.” Group 14 contains “14; silicon; S i; metalloid; solid; and 28.09.” Group 15 contains “15; phosphorous; P; nonmetal; solid; and 30.97.” Group 16 contains “16; sulfur; S; nonmetal; solid; and 32.06.” Group 17 contains “17; chlorine; C l; nonmetal; gas; and 35.45.” Group 18 contains “18; argon; A r; nonmetal; gas; and 39.95.” Period 4, group 1 contains “19; potassium; K; metal; solid; and 39.10.” Group 2 contains “20; calcium; C a; metal; solid; and 40.08.” Group 3 contains “21; scandium; S c; metal; solid; and 44.96.” Group 4 contains “22; titanium; T i; metal; solid; and 47.87.” Group 5 contains “23; vanadium; V; metal; solid; and 50.94.” Group 6 contains “24; chromium; C r; metal; solid; and 52.00.” Group 7 contains “25; manganese; M n; metal; solid; and 54.94.” Group 8 contains “26; iron; F e; metal; solid; and 55.85.” Group 9 contains “27; cobalt; C o; metal; solid; and 58.93.” Group 10 contains “28; nickel; N i; metal; solid; and 58.69.” Group 11 contains “29; copper; C u; metal; solid; and 63.55.” Group 12 contains “30; zinc; Z n; metal; solid; and 65.38.” Group 13 contains “31; gallium; G a; metal; solid; and 69.72.” Group 14 contains “32; germanium; G e; metalloid; solid; and 72.63.” Group 15 contains “33; arsenic; A s; metalloid; solid; and 74.92.” Group 16 contains “34; selenium; S e; nonmetal; solid; and 78.97.” Group 17 contains “35; bromine; B r; nonmetal; liquid; and 79.90.” Group 18 contains “36; krypton; K r; nonmetal; gas; and 83.80.” Period 5, group 1 contains “37; rubidium; R b; metal; solid; and 85.47.” Group 2 contains “38; strontium; S r; metal; solid; and 87.62.” Group 3 contains “39; yttrium; Y; metal; solid; and 88.91.” Group 4 contains “40; zirconium; Z r; metal; solid; and 91.22.” Group 5 contains “41; niobium; N b; metal; solid; and 92.91.” Group 6 contains “42; molybdenum; M o; metal; solid; and 95.95.” Group 7 contains “43; technetium; T c; metal; solid; and 97.” Group 8 contains “44; ruthenium; R u; metal; solid; and 101.1.” Group 9 contains “45; rhodium; R h; metal; solid; and 102.9.” Group 10 contains “46; palladium; P d; metal; solid; and 106.4.” Group 11 contains “47; silver; A g; metal; solid; and 107.9.” Group 12 contains “48; cadmium; C d; metal; solid; and 112.4.” Group 13 contains “49; indium; I n; metal; solid; and 114.8.” Group 14 contains “50; tin; S n; metal; solid; and 118.7.” Group 15 contains “51; antimony; S b; metalloid; solid; and 121.8.” Group 16 contains “52; tellurium; T e; metalloid; solid; and 127.6.” Group 17 contains “53; iodine; I; nonmetal; solid; and 126.9.” Group 18 contains “54; xenon; X e; nonmetal; gas; and 131.3.” Period 6, group 1 contains “55; cesium; C s; metal; solid; and 132.9.” Group 2 contains “56; barium; B a; metal; solid; and 137.3.” Group 3 breaks the pattern. The box has a large arrow pointing to a row of elements below the table with atomic numbers ranging from 57-71. In sequential order by atomic number, the first box in this row contains “57; lanthanum; L a; metal; solid; and 138.9.” To its right, the next is “58; cerium; C e; metal; solid; and 140.1.” Next is “59; praseodymium; P r; metal; solid; and 140.9.” Next is “60; neodymium; N d; metal; solid; and 144.2.” Next is “61; promethium; P m; metal; solid; and 145.” Next is “62; samarium; S m; metal; solid; and 150.4.” Next is “63; europium; E u; metal; solid; and 152.0.” Next is “64; gadolinium; G d; metal; solid; and 157.3.” Next is “65; terbium; T b; metal; solid; and 158.9.” Next is “66; dysprosium; D y; metal; solid; and 162.5.” Next is “67; holmium; H o; metal; solid; and 164.9.” Next is “68; erbium; E r; metal; solid; and 167.3.” Next is “69; thulium; T m; metal; solid; and 168.9.” Next is “70; ytterbium; Y b; metal; solid; and 173.1.” The last in this special row is “71; lutetium; L u; metal; solid; and 175.0.” Continuing in period 6, group 4 contains “72; hafnium; H f; metal; solid; and 178.5.” Group 5 contains “73; tantalum; T a; metal; solid; and 180.9.” Group 6 contains “74; tungsten; W; metal; solid; and 183.8.” Group 7 contains “75; rhenium; R e; metal; solid; and 186.2.” Group 8 contains “76; osmium; O s; metal; solid; and 190.2.” Group 9 contains “77; iridium; I r; metal; solid; and 192.2.” Group 10 contains “78; platinum; P t; metal; solid; and 195.1.” Group 11 contains “79; gold; A u; metal; solid; and 197.0.” Group 12 contains “80; mercury; H g; metal; liquid; and 200.6.” Group 13 contains “81; thallium; T l; metal; solid; and 204.4.” Group 14 contains “82; lead; P b; metal; solid; and 207.2.” Group 15 contains “83; bismuth; B i; metal; solid; and 209.0.” Group 16 contains “84; polonium; P o; metal; solid; and 209.” Group 17 contains “85; astatine; A t; metalloid; solid; and 210.” Group 18 contains “86; radon; R n; nonmetal; gas; and 222.” Period 7, group 1 contains “87; francium; F r; metal; solid; and 223.” Group 2 contains “88; radium; R a; metal; solid; and 226.” Group 3 breaks the pattern much like what occurs in period 6. A large arrow points from the box in period 7, group 3 to a special row containing the elements with atomic numbers ranging from 89-103, just below the row which contains atomic numbers 57-71. In sequential order by atomic number, the first box in this row contains “89; actinium; A c; metal; solid; and 227.” To its right, the next is “90; thorium; T h; metal; solid; and 232.0.” Next is “91; protactinium; P a; metal; solid; and 231.0.” Next is “92; uranium; U; metal; solid; and 238.0.” Next is “93; neptunium; N p; metal; solid; and N p.” Next is “94; plutonium; P u; metal; solid; and 244.” Next is “95; americium; A m; metal; solid; and 243.” Next is “96; curium; C m; metal; solid; and 247.” Next is “97; berkelium; B k; metal; solid; and 247.” Next is “98; californium; C f; metal; solid; and 251.” Next is “99; einsteinium; E s; metal; solid; and 252.” Next is “100; fermium; F m; metal; solid; and 257.” Next is “101; mendelevium; M d; metal; solid; and 258.” Next is “102; nobelium; N o; metal; solid; and 259.” The last in this special row is “103; lawrencium; L r; metal; solid; and 262.” Continuing in period 7, group 4 contains “104; rutherfordium; R f; metal; solid; and 267.” Group 5 contains “105; dubnium; D b; metal; solid; and 270.” Group 6 contains “106; seaborgium; S g; metal; solid; and 271.” Group 7 contains “107; bohrium; B h; metal; solid; and 270.” Group 8 contains “108; hassium; H s; metal; solid; and 277.” Group 9 contains “109; meitnerium; M t; not indicated; solid; and 276.” Group 10 contains “110; darmstadtium; D s; not indicated; solid; and 281.” Group 11 contains “111; roentgenium; R g; not indicated; solid; and 282.” Group 12 contains “112; copernicium; C n; metal; liquid; and 285.” Group 13 contains “113; ununtrium; U u t; not indicated; solid; and 285.” Group 14 contains “114; flerovium; F l; not indicated; solid; and 289.” Group 15 contains “115; ununpentium; U u p; not indicated; solid; and 288.” Group 16 contains “116; livermorium; L v; not indicated; solid; and 293.” Group 17 contains “117; ununseptium; U u s; not indicated; solid; and 294.” Group 18 contains “118; ununoctium; U u o; not indicated; solid; and 29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2.26</a:t>
            </a:r>
          </a:p>
        </p:txBody>
      </p:sp>
    </p:spTree>
    <p:extLst>
      <p:ext uri="{BB962C8B-B14F-4D97-AF65-F5344CB8AC3E}">
        <p14:creationId xmlns:p14="http://schemas.microsoft.com/office/powerpoint/2010/main" val="99580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E7901CB-A12E-4304-A425-6860B0C4C297}"/>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pre-1982 copper penny (left) contains approximately 3 × 10</a:t>
            </a:r>
            <a:r>
              <a:rPr lang="en-US" sz="1600" baseline="30000" dirty="0"/>
              <a:t>22</a:t>
            </a:r>
            <a:r>
              <a:rPr lang="en-US" sz="1600" dirty="0"/>
              <a:t> copper atoms (several dozen are represented as brown spheres at the right), each of which has the same chemical properties. (credit: modification of work by “</a:t>
            </a:r>
            <a:r>
              <a:rPr lang="en-US" sz="1600" dirty="0" err="1"/>
              <a:t>slgckgc</a:t>
            </a:r>
            <a:r>
              <a:rPr lang="en-US" sz="1600" dirty="0"/>
              <a:t>”/Flickr)</a:t>
            </a:r>
          </a:p>
        </p:txBody>
      </p:sp>
      <p:pic>
        <p:nvPicPr>
          <p:cNvPr id="2" name="Figure" descr="The left image shows a photograph of a stack of pennies. The right image calls out an area of one of the pennies, which is made up of many sphere-shaped copper atoms. The atoms are densely organiz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38" b="-32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a:t>
            </a:r>
          </a:p>
        </p:txBody>
      </p:sp>
    </p:spTree>
    <p:extLst>
      <p:ext uri="{BB962C8B-B14F-4D97-AF65-F5344CB8AC3E}">
        <p14:creationId xmlns:p14="http://schemas.microsoft.com/office/powerpoint/2010/main" val="2537278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D4EE4B7-B6C0-4B7E-AF31-356B219099E8}"/>
              </a:ext>
            </a:extLst>
          </p:cNvPr>
          <p:cNvSpPr>
            <a:spLocks noGrp="1"/>
          </p:cNvSpPr>
          <p:nvPr>
            <p:ph type="ftr" sz="quarter" idx="11"/>
          </p:nvPr>
        </p:nvSpPr>
        <p:spPr>
          <a:xfrm>
            <a:off x="457200" y="6492875"/>
            <a:ext cx="71997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periodic table organizes elements with similar properties into groups.</a:t>
            </a:r>
          </a:p>
        </p:txBody>
      </p:sp>
      <p:pic>
        <p:nvPicPr>
          <p:cNvPr id="2" name="Figure" descr="This diagram combines the groups and periods of the periodic table based on their similar properties. Group 1 contains the alkali metals, group 2 contains the earth alkaline metals, group 15 contains the pnictogens, group 16 contains the chalcogens, group 17 contains the halogens and group 18 contains the noble gases. The main group elements consist of groups 1, 2, and 12 through 18. Therefore, most of the transition metals, which are contained in groups 3 through 11, are not main group elements. The lanthanides and actinides are called out at the bottom of the periodic tab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957" r="-179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2.27</a:t>
            </a:r>
          </a:p>
        </p:txBody>
      </p:sp>
    </p:spTree>
    <p:extLst>
      <p:ext uri="{BB962C8B-B14F-4D97-AF65-F5344CB8AC3E}">
        <p14:creationId xmlns:p14="http://schemas.microsoft.com/office/powerpoint/2010/main" val="2655308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1E2CD46-09A6-43A7-ACCB-F94526FDDFCA}"/>
              </a:ext>
            </a:extLst>
          </p:cNvPr>
          <p:cNvSpPr>
            <a:spLocks noGrp="1"/>
          </p:cNvSpPr>
          <p:nvPr>
            <p:ph type="ftr" sz="quarter" idx="11"/>
          </p:nvPr>
        </p:nvSpPr>
        <p:spPr>
          <a:xfrm>
            <a:off x="457200" y="6492875"/>
            <a:ext cx="765232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b="1" dirty="0">
                <a:solidFill>
                  <a:srgbClr val="6CB255"/>
                </a:solidFill>
              </a:rPr>
              <a:t>(</a:t>
            </a:r>
            <a:r>
              <a:rPr lang="en-US" sz="1600" dirty="0">
                <a:solidFill>
                  <a:srgbClr val="6CB255"/>
                </a:solidFill>
              </a:rPr>
              <a:t>a) </a:t>
            </a:r>
            <a:r>
              <a:rPr lang="en-US" sz="1600" dirty="0"/>
              <a:t>A sodium atom (Na) has equal numbers of protons and electrons (11) and is uncharged. </a:t>
            </a:r>
            <a:r>
              <a:rPr lang="en-US" sz="1600" dirty="0">
                <a:solidFill>
                  <a:srgbClr val="6CB255"/>
                </a:solidFill>
              </a:rPr>
              <a:t>(b)</a:t>
            </a:r>
            <a:r>
              <a:rPr lang="en-US" sz="1600" dirty="0"/>
              <a:t> A sodium </a:t>
            </a:r>
            <a:r>
              <a:rPr lang="en-US" sz="1600" dirty="0" err="1"/>
              <a:t>cation</a:t>
            </a:r>
            <a:r>
              <a:rPr lang="en-US" sz="1600" dirty="0"/>
              <a:t> (Na</a:t>
            </a:r>
            <a:r>
              <a:rPr lang="en-US" sz="1600" baseline="30000" dirty="0"/>
              <a:t>+</a:t>
            </a:r>
            <a:r>
              <a:rPr lang="en-US" sz="1600" dirty="0"/>
              <a:t>) has lost an electron, so it has one more proton (11) than electrons (10), giving it an overall positive charge, signified by a superscripted plus sign.</a:t>
            </a:r>
          </a:p>
        </p:txBody>
      </p:sp>
      <p:pic>
        <p:nvPicPr>
          <p:cNvPr id="2" name="Figure" descr="Figure A shows a sodium atom, N a, which has a nucleus containing 11 protons and 12 neutrons. The atom’s surrounding electron cloud contains 11 electrons. Figure B shows a sodium ion, N a superscript plus sign. Its nucleus contains 11 protons and 12 neutrons. The ion’s electron cloud contains 10 electrons and is smaller than that of the sodium atom in figure 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45" b="-37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2.28</a:t>
            </a:r>
          </a:p>
        </p:txBody>
      </p:sp>
    </p:spTree>
    <p:extLst>
      <p:ext uri="{BB962C8B-B14F-4D97-AF65-F5344CB8AC3E}">
        <p14:creationId xmlns:p14="http://schemas.microsoft.com/office/powerpoint/2010/main" val="1949837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65FE011-D75E-479B-A414-47CEBD483539}"/>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Some elements exhibit a regular pattern of ionic charge when they form ions.</a:t>
            </a:r>
          </a:p>
        </p:txBody>
      </p:sp>
      <p:pic>
        <p:nvPicPr>
          <p:cNvPr id="2" name="Figure" descr="Group one of the periodic table contains L i superscript plus sign in period 2, N a superscript plus sign in period 3, K superscript plus sign in period 4, R b superscript plus sign in period 5, C s superscript plus sign in period 6, and F r superscript plus sign in period 7. Group two contains B e superscript 2 plus sign in period 2, M g superscript 2 plus sign in period 3, C a superscript 2 plus sign in period 4, S r superscript 2 plus sign in period 5, B a superscript 2 plus sign in period 6, and R a superscript 2 plus sign in period 7. Group six contains C r superscript 3 plus sign and C r superscript 6 plus sign in period 4. Group seven contains M n superscript 2 plus sign in period 4. Group eight contains F e superscript 2 plus sign and F e superscript 3 plus sign in period 4. Group nine contains C o superscript 2 plus sign in period 4. Group ten contains N i superscript 2 plus sign in period 4, and P t superscript 2 plus sign in period 6. Group 11 contains C U superscript plus sign and C U superscript 2 plus sign in period 4, A g superscript plus sign in period 5, and A u superscript plus sign and A u superscript 3 plus sign in period 6. Group 12 contains Z n superscript 2 plus sign in period 4, C d superscript 2 plus sign in period 5, and H g subscript 2 superscript 2 plus sign and H g superscript 2 plus sign in period 6. Group 13 contains A l superscript 3 plus sign in period 3. Group 14 contains C superscript 4 negative sign in period 2. Group 15 contains N superscript 3 negative sign in period 2, P superscript 3 negative sign in period 3, and A s superscript 3 negative sign in period 4. Group 16 contains O superscript 2 negative sign in period 2, S superscript 2 negative sign in period 3, S e superscript 2 negative sign in period 4 and T e superscript 2 negative sign in period 5. Group 17 contains F superscript negative sign in period 2, C l superscript negative sign in period 3, B r superscript negative sign in period 4, I superscript negative sign in period 5, and A t superscript negative sign in period 6. Group 18 contains H e in period 1, N e in period 2, A r in period 3, K r in period 4, X e in period 5 and R n in period 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084" r="-200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2.29</a:t>
            </a:r>
          </a:p>
        </p:txBody>
      </p:sp>
    </p:spTree>
    <p:extLst>
      <p:ext uri="{BB962C8B-B14F-4D97-AF65-F5344CB8AC3E}">
        <p14:creationId xmlns:p14="http://schemas.microsoft.com/office/powerpoint/2010/main" val="114326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2186B7C-16C1-4260-93A7-A731B0A8CC8A}"/>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Sodium chloride melts at 801 °C and conducts electricity when molten. (credit: modification of work by Mark </a:t>
            </a:r>
            <a:r>
              <a:rPr lang="en-US" sz="1600" dirty="0" err="1"/>
              <a:t>Blaser</a:t>
            </a:r>
            <a:r>
              <a:rPr lang="en-US" sz="1600" dirty="0"/>
              <a:t> and Matt Evans)</a:t>
            </a:r>
          </a:p>
        </p:txBody>
      </p:sp>
      <p:pic>
        <p:nvPicPr>
          <p:cNvPr id="2" name="Figure" descr="This figure shows three photos connected by right-facing arrows. The first shows a light bulb as part of a complex lab equipment setup. The light bulb is not lit. The second photo shows a substances being heated or set on fire. The third shows the light bulb again which is l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0" b="-12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2.30</a:t>
            </a:r>
          </a:p>
        </p:txBody>
      </p:sp>
    </p:spTree>
    <p:extLst>
      <p:ext uri="{BB962C8B-B14F-4D97-AF65-F5344CB8AC3E}">
        <p14:creationId xmlns:p14="http://schemas.microsoft.com/office/powerpoint/2010/main" val="216870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421288B-D68C-4C12-9E3B-22686FFA536D}"/>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Although pure aluminum oxide is colorless, trace amounts of iron and titanium give blue sapphire its characteristic color. (credit: modification of work by </a:t>
            </a:r>
            <a:r>
              <a:rPr lang="en-US" sz="1600" dirty="0" err="1"/>
              <a:t>Stanislav</a:t>
            </a:r>
            <a:r>
              <a:rPr lang="en-US" sz="1600" dirty="0"/>
              <a:t> </a:t>
            </a:r>
            <a:r>
              <a:rPr lang="en-US" sz="1600" dirty="0" err="1"/>
              <a:t>Doronenko</a:t>
            </a:r>
            <a:r>
              <a:rPr lang="en-US" sz="1600" dirty="0"/>
              <a:t>)</a:t>
            </a:r>
          </a:p>
        </p:txBody>
      </p:sp>
      <p:pic>
        <p:nvPicPr>
          <p:cNvPr id="2" name="Figure" descr="This is a photograph of a ring with a sapphire set in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93" r="-378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2.31</a:t>
            </a:r>
          </a:p>
        </p:txBody>
      </p:sp>
    </p:spTree>
    <p:extLst>
      <p:ext uri="{BB962C8B-B14F-4D97-AF65-F5344CB8AC3E}">
        <p14:creationId xmlns:p14="http://schemas.microsoft.com/office/powerpoint/2010/main" val="597228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77D2BC9-EA52-4106-9730-21CCDF6346F6}"/>
              </a:ext>
            </a:extLst>
          </p:cNvPr>
          <p:cNvSpPr>
            <a:spLocks noGrp="1"/>
          </p:cNvSpPr>
          <p:nvPr>
            <p:ph type="ftr" sz="quarter" idx="11"/>
          </p:nvPr>
        </p:nvSpPr>
        <p:spPr>
          <a:xfrm>
            <a:off x="457200" y="6492875"/>
            <a:ext cx="78093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Erin </a:t>
            </a:r>
            <a:r>
              <a:rPr lang="en-US" sz="1600" dirty="0" err="1"/>
              <a:t>Brockovich</a:t>
            </a:r>
            <a:r>
              <a:rPr lang="en-US" sz="1600" dirty="0"/>
              <a:t> found that Cr(IV), used by PG&amp;E, had contaminated the Hinckley, California, water supply. </a:t>
            </a:r>
          </a:p>
          <a:p>
            <a:pPr marL="342900" indent="-342900">
              <a:buAutoNum type="alphaLcParenBoth"/>
            </a:pPr>
            <a:r>
              <a:rPr lang="en-US" sz="1600" dirty="0"/>
              <a:t>The Cr(VI) ion is often present in water as the polyatomic ions chromate, CrO</a:t>
            </a:r>
            <a:r>
              <a:rPr lang="en-US" sz="1600" baseline="-25000" dirty="0"/>
              <a:t>4</a:t>
            </a:r>
            <a:r>
              <a:rPr lang="en-US" sz="1600" baseline="30000" dirty="0"/>
              <a:t>2− </a:t>
            </a:r>
            <a:r>
              <a:rPr lang="en-US" sz="1600" dirty="0"/>
              <a:t>(left), and dichromate, Cr</a:t>
            </a:r>
            <a:r>
              <a:rPr lang="en-US" sz="1600" baseline="-25000" dirty="0"/>
              <a:t>2</a:t>
            </a:r>
            <a:r>
              <a:rPr lang="en-US" sz="1600" dirty="0"/>
              <a:t>O</a:t>
            </a:r>
            <a:r>
              <a:rPr lang="en-US" sz="1600" baseline="-25000" dirty="0"/>
              <a:t>7</a:t>
            </a:r>
            <a:r>
              <a:rPr lang="en-US" sz="1600" baseline="30000" dirty="0"/>
              <a:t>2− </a:t>
            </a:r>
            <a:r>
              <a:rPr lang="en-US" sz="1600" dirty="0"/>
              <a:t>(right).</a:t>
            </a:r>
          </a:p>
        </p:txBody>
      </p:sp>
      <p:pic>
        <p:nvPicPr>
          <p:cNvPr id="2" name="Figure" descr="Figure A shows a photo of Erin Brockovich. Figure B shows a 3-D ball-and-stick model of chromate. Chromate has a chromium atom at its center that forms bonds with four oxygen atoms each. Two of the oxygen atoms form single bonds with the chromium atom while the other two form double bonds each. The structure of dichromate consists of two chromate ions that are bonded and share one of their oxygen atoms to which each chromate atom has a single bo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268" b="-82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2.32</a:t>
            </a:r>
          </a:p>
        </p:txBody>
      </p:sp>
    </p:spTree>
    <p:extLst>
      <p:ext uri="{BB962C8B-B14F-4D97-AF65-F5344CB8AC3E}">
        <p14:creationId xmlns:p14="http://schemas.microsoft.com/office/powerpoint/2010/main" val="5601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DECCDE0B-C66A-483D-B7D3-89FAECE53BF0}"/>
              </a:ext>
            </a:extLst>
          </p:cNvPr>
          <p:cNvSpPr>
            <a:spLocks noGrp="1"/>
          </p:cNvSpPr>
          <p:nvPr>
            <p:ph type="ftr" sz="quarter" idx="11"/>
          </p:nvPr>
        </p:nvSpPr>
        <p:spPr>
          <a:xfrm>
            <a:off x="457200" y="6492875"/>
            <a:ext cx="78093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is equation contains the starting materials of a single, green sphere plus two smaller, purple spheres bonded together. When the starting materials are added together the products of the change are one purple sphere bonded with one green sphere plus one purple sphere bonded with one green sphe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630" b="-806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p:cNvSpPr>
            <a:spLocks noGrp="1"/>
          </p:cNvSpPr>
          <p:nvPr>
            <p:ph type="title"/>
          </p:nvPr>
        </p:nvSpPr>
        <p:spPr/>
        <p:txBody>
          <a:bodyPr/>
          <a:lstStyle/>
          <a:p>
            <a:r>
              <a:rPr lang="en-US" dirty="0"/>
              <a:t>EXERCISE 1</a:t>
            </a:r>
          </a:p>
        </p:txBody>
      </p:sp>
    </p:spTree>
    <p:extLst>
      <p:ext uri="{BB962C8B-B14F-4D97-AF65-F5344CB8AC3E}">
        <p14:creationId xmlns:p14="http://schemas.microsoft.com/office/powerpoint/2010/main" val="128676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7097B435-BB7A-4DF2-8A97-9496328BA3F3}"/>
              </a:ext>
            </a:extLst>
          </p:cNvPr>
          <p:cNvSpPr>
            <a:spLocks noGrp="1"/>
          </p:cNvSpPr>
          <p:nvPr>
            <p:ph type="ftr" sz="quarter" idx="11"/>
          </p:nvPr>
        </p:nvSpPr>
        <p:spPr>
          <a:xfrm>
            <a:off x="457200" y="6492875"/>
            <a:ext cx="78093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Figure A shows a carbon atom that forms two, separate double bonds with two oxygen atoms. Figure B shows a hydrogen atom which forms a single bond with a carbon atom. The carbon atom forms a triple bond with another carbon atom. The second carbon atom forms a single bond with a hydrogen atom. Figure C shows a carbon atom forming a double bond with another carbon atom. Each carbon atom forms a single bond with two hydrogen atoms. Figure D shows a sulfur atom forming single bonds with four oxygen atoms. Two of the oxygen atoms form a single bond with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93" r="-63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EXERCISE 29</a:t>
            </a:r>
          </a:p>
        </p:txBody>
      </p:sp>
    </p:spTree>
    <p:extLst>
      <p:ext uri="{BB962C8B-B14F-4D97-AF65-F5344CB8AC3E}">
        <p14:creationId xmlns:p14="http://schemas.microsoft.com/office/powerpoint/2010/main" val="3798947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6F047C8-5C62-4DD5-BFA9-AA4E5700BCB1}"/>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Figure A shows a structural diagram of four carbon atoms bonded together into a chain. The two carbon atoms on the left form a double bond with each other. All of the remaining carbon atoms form single bonds with each other. The leftmost carbon also forms single bonds with two hydrogen. The second carbon in the chain forms a single bond with a hydrogen atom. The third carbon in the chain forms a single bond with two hydrogen atoms each. The rightmost carbon forms a single bond with three hydrogen atoms each. Figure B shows a structural diagram of a molecule that has a chain of four carbon atoms. The leftmost carbon atom forms a single bond with three hydrogen atoms each and single bond with the second carbon atom. The second carbon atom forms a triple bond with the third carbon atom. The third carbon atom forms a single bond to the fourth carbon atom. The fourth carbon atom forms a single bond to three hydrogen atoms each. Figure C shows a structural diagram of two silicon atoms are bonded together with a single bond. Each of the silicon atoms form single bonds to two chlorine atoms each and one hydrogen atom. Figure D shows a structural diagram of a phosphorus atom that forms a single bond to four oxygen atoms each. Three of the oxygen atoms each have a single bond to a hydrogen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19" b="-331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EXERCISE 30</a:t>
            </a:r>
          </a:p>
        </p:txBody>
      </p:sp>
    </p:spTree>
    <p:extLst>
      <p:ext uri="{BB962C8B-B14F-4D97-AF65-F5344CB8AC3E}">
        <p14:creationId xmlns:p14="http://schemas.microsoft.com/office/powerpoint/2010/main" val="328509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3C41B44B-1048-4571-AE21-9F3B90CEB39F}"/>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Figure A shows a structural diagram of two carbon atoms that form a single bond with each other. The left carbon atom forms single bonds with hydrogen atoms each. The right carbon forms a double bond to an oxygen atom. The right carbon also forms a single bonded to another oxygen atom. This oxygen atom also forms a single bond to a hydrogen atom. Figure B shows a structural diagram containing a leftmost carbon that forms single bonds to three hydrogen atoms each. This leftmost carbon also forms a single bond to a second carbon atom. The second carbon atom forms a double bond with an oxygen atom. The second carbon also forms a single bond to a second oxygen atom. This oxygen atom forms a single bond to a third carbon atom. This third carbon atom forms single bonds with two hydrogen atoms each as well as a single bond with another carbon atom. The rightmost carbon atom forms a single bond with three hydrogen atoms ea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490" r="-114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EXERCISE 33</a:t>
            </a:r>
          </a:p>
        </p:txBody>
      </p:sp>
    </p:spTree>
    <p:extLst>
      <p:ext uri="{BB962C8B-B14F-4D97-AF65-F5344CB8AC3E}">
        <p14:creationId xmlns:p14="http://schemas.microsoft.com/office/powerpoint/2010/main" val="131185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6392893-0AC6-41C5-BE1C-0702DB855CAE}"/>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Copper(II) oxide, a powdery, black compound, results from the combination of two types of atoms—copper (brown spheres) and oxygen (red spheres)—in a 1:1 ratio. (credit: modification of work by “</a:t>
            </a:r>
            <a:r>
              <a:rPr lang="en-US" sz="1600" dirty="0" err="1"/>
              <a:t>Chemicalinterest</a:t>
            </a:r>
            <a:r>
              <a:rPr lang="en-US" sz="1600" dirty="0"/>
              <a:t>”/Wikimedia Commons)</a:t>
            </a:r>
          </a:p>
        </p:txBody>
      </p:sp>
      <p:pic>
        <p:nvPicPr>
          <p:cNvPr id="2" name="Figure" descr="The left image shows a container with a black, powdery compound. The right image calls out the molecular structure of the powder which contains copper atoms that are clustered together with an equal number of oxy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00" r="-83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2.3</a:t>
            </a:r>
          </a:p>
        </p:txBody>
      </p:sp>
    </p:spTree>
    <p:extLst>
      <p:ext uri="{BB962C8B-B14F-4D97-AF65-F5344CB8AC3E}">
        <p14:creationId xmlns:p14="http://schemas.microsoft.com/office/powerpoint/2010/main" val="3327570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D7292D8-04FA-4CA4-89A5-1F0709904428}"/>
              </a:ext>
            </a:extLst>
          </p:cNvPr>
          <p:cNvSpPr>
            <a:spLocks noGrp="1"/>
          </p:cNvSpPr>
          <p:nvPr>
            <p:ph type="ftr" sz="quarter" idx="11"/>
          </p:nvPr>
        </p:nvSpPr>
        <p:spPr>
          <a:xfrm>
            <a:off x="457200" y="6492875"/>
            <a:ext cx="78185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Copyright"/>
          <p:cNvSpPr>
            <a:spLocks noGrp="1"/>
          </p:cNvSpPr>
          <p:nvPr>
            <p:ph type="body" sz="quarter" idx="14"/>
          </p:nvPr>
        </p:nvSpPr>
        <p:spPr>
          <a:xfrm>
            <a:off x="457200" y="1107617"/>
            <a:ext cx="8062912" cy="5256973"/>
          </a:xfrm>
        </p:spPr>
        <p:txBody>
          <a:bodyPr anchor="ctr">
            <a:noAutofit/>
          </a:bodyPr>
          <a:lstStyle/>
          <a:p>
            <a:pPr algn="ctr"/>
            <a:r>
              <a:rPr lang="en-US" sz="1600" dirty="0">
                <a:solidFill>
                  <a:schemeClr val="tx1"/>
                </a:solidFill>
              </a:rPr>
              <a:t>This file is copyright 2015, Rice University. All Rights Reserved.</a:t>
            </a:r>
          </a:p>
          <a:p>
            <a:endParaRPr lang="en-US" sz="1600" dirty="0"/>
          </a:p>
        </p:txBody>
      </p:sp>
      <p:sp>
        <p:nvSpPr>
          <p:cNvPr id="5" name="Title" hidden="1"/>
          <p:cNvSpPr>
            <a:spLocks noGrp="1"/>
          </p:cNvSpPr>
          <p:nvPr>
            <p:ph type="title"/>
          </p:nvPr>
        </p:nvSpPr>
        <p:spPr/>
        <p:txBody>
          <a:bodyPr>
            <a:normAutofit/>
          </a:bodyPr>
          <a:lstStyle/>
          <a:p>
            <a:pPr algn="r"/>
            <a:r>
              <a:rPr lang="en-US" sz="2400" dirty="0">
                <a:solidFill>
                  <a:srgbClr val="6CB255"/>
                </a:solidFill>
              </a:rPr>
              <a:t>BLANK PAGE</a:t>
            </a:r>
          </a:p>
        </p:txBody>
      </p:sp>
      <p:pic>
        <p:nvPicPr>
          <p:cNvPr id="11"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20884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67FC6F5-4DEE-40D6-8888-9180FDCA80D9}"/>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When the elements copper (a shiny, red-brown solid, shown here as brown spheres) and oxygen (a clear and colorless gas, shown here as red spheres) react, their atoms rearrange to form a compound containing copper and oxygen (a powdery, black solid). (credit copper: modification of work by http://</a:t>
            </a:r>
            <a:r>
              <a:rPr lang="en-US" sz="1600" dirty="0" err="1"/>
              <a:t>imagesof</a:t>
            </a:r>
            <a:r>
              <a:rPr lang="en-US" sz="1600" dirty="0"/>
              <a:t>-</a:t>
            </a:r>
            <a:r>
              <a:rPr lang="fr-FR" sz="1600" dirty="0" err="1"/>
              <a:t>elements.com</a:t>
            </a:r>
            <a:r>
              <a:rPr lang="fr-FR" sz="1600" dirty="0"/>
              <a:t>/</a:t>
            </a:r>
            <a:r>
              <a:rPr lang="fr-FR" sz="1600" dirty="0" err="1"/>
              <a:t>copper.php</a:t>
            </a:r>
            <a:r>
              <a:rPr lang="fr-FR" sz="1600" dirty="0"/>
              <a:t>)</a:t>
            </a:r>
            <a:endParaRPr lang="en-US" sz="1600" dirty="0"/>
          </a:p>
        </p:txBody>
      </p:sp>
      <p:pic>
        <p:nvPicPr>
          <p:cNvPr id="2" name="Figure" descr="The left stoppered bottle contains copper and oxygen. There is a callout which shows that copper is made up of many sphere-shaped atoms. The atoms are densely organized. The open space of the bottle contains oxygen gas, which is made up of bonded pairs of oxygen atoms that are evenly spaced. The right stoppered bottle shows the compound copper two oxide, which is a black, powdery substance. A callout from the powder shows a molecule of copper two oxide, which contains copper atoms that are clustered together with an equal number of oxy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966" r="-1296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2.4</a:t>
            </a:r>
          </a:p>
        </p:txBody>
      </p:sp>
    </p:spTree>
    <p:extLst>
      <p:ext uri="{BB962C8B-B14F-4D97-AF65-F5344CB8AC3E}">
        <p14:creationId xmlns:p14="http://schemas.microsoft.com/office/powerpoint/2010/main" val="128393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65C65D2F-7928-494C-8315-69EA55F77A84}"/>
              </a:ext>
            </a:extLst>
          </p:cNvPr>
          <p:cNvSpPr>
            <a:spLocks noGrp="1"/>
          </p:cNvSpPr>
          <p:nvPr>
            <p:ph type="ftr" sz="quarter" idx="11"/>
          </p:nvPr>
        </p:nvSpPr>
        <p:spPr>
          <a:xfrm>
            <a:off x="457200" y="6492875"/>
            <a:ext cx="77816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is equation shows that the starting materials of the reaction are two bonded, green spheres, which are being combined with two smaller, bonded purple spheres. The product of the change is one purple sphere that is bonded to one green sphe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3095" b="-830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2.1.1</a:t>
            </a:r>
            <a:endParaRPr lang="en-US" dirty="0"/>
          </a:p>
        </p:txBody>
      </p:sp>
    </p:spTree>
    <p:extLst>
      <p:ext uri="{BB962C8B-B14F-4D97-AF65-F5344CB8AC3E}">
        <p14:creationId xmlns:p14="http://schemas.microsoft.com/office/powerpoint/2010/main" val="313014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8AB74F84-83CC-4984-B626-D4DE2D7CCA86}"/>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is equation shows that the starting materials of the reaction are two sets of bonded, green spheres which are each being combined with two smaller, bonded purple spheres. The products of the change are two molecules that each contain one purple sphere bonded between two green sphe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2848" b="-1528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2.1.2</a:t>
            </a:r>
            <a:endParaRPr lang="en-US" dirty="0"/>
          </a:p>
        </p:txBody>
      </p:sp>
    </p:spTree>
    <p:extLst>
      <p:ext uri="{BB962C8B-B14F-4D97-AF65-F5344CB8AC3E}">
        <p14:creationId xmlns:p14="http://schemas.microsoft.com/office/powerpoint/2010/main" val="98783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7710D42-536C-4EFC-A5CD-F2B83F29EE31}"/>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Compared to the copper chlorine compound in </a:t>
            </a:r>
            <a:r>
              <a:rPr lang="en-US" sz="1600" dirty="0">
                <a:solidFill>
                  <a:srgbClr val="6CB255"/>
                </a:solidFill>
              </a:rPr>
              <a:t>(a)</a:t>
            </a:r>
            <a:r>
              <a:rPr lang="en-US" sz="1600" dirty="0"/>
              <a:t>, where copper is represented by brown spheres and chlorine by green spheres, the copper chlorine compound in </a:t>
            </a:r>
            <a:r>
              <a:rPr lang="en-US" sz="1600" dirty="0">
                <a:solidFill>
                  <a:srgbClr val="6CB255"/>
                </a:solidFill>
              </a:rPr>
              <a:t>(b)</a:t>
            </a:r>
            <a:r>
              <a:rPr lang="en-US" sz="1600" dirty="0"/>
              <a:t> has twice as many chlorine atoms per copper atom. (credit a: modification of work by “Benjah-bmm27”/Wikimedia Commons; credit b: modification of work by “</a:t>
            </a:r>
            <a:r>
              <a:rPr lang="en-US" sz="1600" dirty="0" err="1"/>
              <a:t>Walkerma</a:t>
            </a:r>
            <a:r>
              <a:rPr lang="en-US" sz="1600" dirty="0"/>
              <a:t>”/Wikimedia Commons)</a:t>
            </a:r>
          </a:p>
        </p:txBody>
      </p:sp>
      <p:pic>
        <p:nvPicPr>
          <p:cNvPr id="2" name="Figure" descr="Figure A shows a pile of green powder. A callout shows that the green powder is made up of a lattice of copper atoms interspersed with chlorine atoms. The atoms are color coded brown for copper and green for chlorine. The number of copper atoms is equal to the number of chlorine atoms in the molecule. Figure B shows a pile of brown powder. A callout shows that the brown powder is also made up of copper and chlorine atoms similar to the molecule shown in figure A. However there appears to be two chlorine atoms for every copper atom in this molecule. The copper atoms in figure B bond with both the chlorine atoms and the other copper atoms. The copper atoms in figure A only bond with the chlorine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058" b="-80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2.5</a:t>
            </a:r>
          </a:p>
        </p:txBody>
      </p:sp>
    </p:spTree>
    <p:extLst>
      <p:ext uri="{BB962C8B-B14F-4D97-AF65-F5344CB8AC3E}">
        <p14:creationId xmlns:p14="http://schemas.microsoft.com/office/powerpoint/2010/main" val="359205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D4657C-9234-4A2C-B613-3A16BF7153E6}"/>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pPr marL="342900" indent="-342900">
              <a:buAutoNum type="alphaLcParenBoth"/>
            </a:pPr>
            <a:r>
              <a:rPr lang="en-US" sz="1050" dirty="0"/>
              <a:t>J. J. Thomson produced a visible beam in a cathode ray tube. </a:t>
            </a:r>
          </a:p>
          <a:p>
            <a:pPr marL="342900" indent="-342900">
              <a:buAutoNum type="alphaLcParenBoth"/>
            </a:pPr>
            <a:r>
              <a:rPr lang="en-US" sz="1050" dirty="0"/>
              <a:t>This is an early cathode ray tube, invented in 1897 by Ferdinand Braun. </a:t>
            </a:r>
          </a:p>
          <a:p>
            <a:pPr marL="342900" indent="-342900">
              <a:buAutoNum type="alphaLcParenBoth"/>
            </a:pPr>
            <a:r>
              <a:rPr lang="en-US" sz="1050" dirty="0"/>
              <a:t>In the cathode ray, the beam (shown in yellow) comes from the cathode and is accelerated past the anode toward a fluorescent scale at the end of the tube. Simultaneous deflections by applied electric and magnetic fields permitted Thomson to calculate the mass-to-charge ratio of the particles composing the cathode ray. (credit a: modification of work by Nobel Foundation; credit b: modification of work by </a:t>
            </a:r>
            <a:r>
              <a:rPr lang="en-US" sz="1050" dirty="0" err="1"/>
              <a:t>Eugen</a:t>
            </a:r>
            <a:r>
              <a:rPr lang="en-US" sz="1050" dirty="0"/>
              <a:t> </a:t>
            </a:r>
            <a:r>
              <a:rPr lang="en-US" sz="1050" dirty="0" err="1"/>
              <a:t>Nesper</a:t>
            </a:r>
            <a:r>
              <a:rPr lang="en-US" sz="1050" dirty="0"/>
              <a:t>; credit c: modification of work by “</a:t>
            </a:r>
            <a:r>
              <a:rPr lang="en-US" sz="1050" dirty="0" err="1"/>
              <a:t>Kurzon</a:t>
            </a:r>
            <a:r>
              <a:rPr lang="en-US" sz="1050" dirty="0"/>
              <a:t>”/Wikimedia Commons)</a:t>
            </a:r>
          </a:p>
        </p:txBody>
      </p:sp>
      <p:pic>
        <p:nvPicPr>
          <p:cNvPr id="2" name="Figure" descr="Figure A shows a photo of J. J. Thomson working at a desk. Figure B shows a photograph of a cathode ray tube. It is a long, glass tube that is narrow at the left end but expands into a large bulb on the right end. The entire cathode tube is sitting on a wooden stand. Figure C shows the parts of the cathode ray tube. The cathode ray tube consists of a cathode and an anode. The cathode, which has a negative charge, is located in a small bulb of glass on the left side of the cathode ray tube. To the left of the cathode it says “High voltage” and indicates a positive and negative charge. The anode, which has a positive charge, is located to the right of the cathode. Two charged plates are located to the right of the anode, and are connected to a battery and two magnets. The magnets are labeled “S” and “N.” A cathode ray is generated from the cathode, travels through the anode and into a wider part of the cathode ray tube, where it travels between a positively charged electrode plate and a negatively charged electrode plate. The ray bends upward and continues to travel until it hits the wide part of the tube on the right. The rightmost end of the tube contains a printed scale that allows one to measure how much the ray was deflec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28" r="-306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2.6</a:t>
            </a:r>
          </a:p>
        </p:txBody>
      </p:sp>
    </p:spTree>
    <p:extLst>
      <p:ext uri="{BB962C8B-B14F-4D97-AF65-F5344CB8AC3E}">
        <p14:creationId xmlns:p14="http://schemas.microsoft.com/office/powerpoint/2010/main" val="3433001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769</TotalTime>
  <Words>3869</Words>
  <Application>Microsoft Office PowerPoint</Application>
  <PresentationFormat>On-screen Show (4:3)</PresentationFormat>
  <Paragraphs>120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Arial Black</vt:lpstr>
      <vt:lpstr>Calibri</vt:lpstr>
      <vt:lpstr>Essential</vt:lpstr>
      <vt:lpstr>CHEMISTRY</vt:lpstr>
      <vt:lpstr>Figure 2.1</vt:lpstr>
      <vt:lpstr>Figure 2.2</vt:lpstr>
      <vt:lpstr>Figure 2.3</vt:lpstr>
      <vt:lpstr>Figure 2.4</vt:lpstr>
      <vt:lpstr>Example 2.1.1</vt:lpstr>
      <vt:lpstr>Example 2.1.2</vt:lpstr>
      <vt:lpstr>Figure 2.5</vt:lpstr>
      <vt:lpstr>Figure 2.6</vt:lpstr>
      <vt:lpstr>Figure 2.7</vt:lpstr>
      <vt:lpstr>Figure 2.8</vt:lpstr>
      <vt:lpstr>Figure 2.9</vt:lpstr>
      <vt:lpstr>Figure 2.10</vt:lpstr>
      <vt:lpstr>Figure 2.11</vt:lpstr>
      <vt:lpstr>Figure 2.12</vt:lpstr>
      <vt:lpstr>Figure 2.13</vt:lpstr>
      <vt:lpstr>Figure 2.14</vt:lpstr>
      <vt:lpstr>Figure 2.15</vt:lpstr>
      <vt:lpstr>Figure 2.16.</vt:lpstr>
      <vt:lpstr>Figure 2.17</vt:lpstr>
      <vt:lpstr>Figure 2.18</vt:lpstr>
      <vt:lpstr>Figure 2.19</vt:lpstr>
      <vt:lpstr>Figure 2.20</vt:lpstr>
      <vt:lpstr>Figure 2.21</vt:lpstr>
      <vt:lpstr>Figure 2.22</vt:lpstr>
      <vt:lpstr>Figure 2.23</vt:lpstr>
      <vt:lpstr>Figure 2.24</vt:lpstr>
      <vt:lpstr>Figure 2.25</vt:lpstr>
      <vt:lpstr>Figure 2.26</vt:lpstr>
      <vt:lpstr>Figure 2.27</vt:lpstr>
      <vt:lpstr>Figure 2.28</vt:lpstr>
      <vt:lpstr>Figure 2.29</vt:lpstr>
      <vt:lpstr>Figure 2.30</vt:lpstr>
      <vt:lpstr>Figure 2.31</vt:lpstr>
      <vt:lpstr>Figure 2.32</vt:lpstr>
      <vt:lpstr>EXERCISE 1</vt:lpstr>
      <vt:lpstr>EXERCISE 29</vt:lpstr>
      <vt:lpstr>EXERCISE 30</vt:lpstr>
      <vt:lpstr>EXERCISE 33</vt:lpstr>
      <vt:lpstr>BLANK PAGE</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2 - Atoms, Molecules, and Ions</dc:title>
  <dc:creator>Spuddy McSpare</dc:creator>
  <cp:lastModifiedBy>ConversionPS</cp:lastModifiedBy>
  <cp:revision>183</cp:revision>
  <dcterms:created xsi:type="dcterms:W3CDTF">2012-06-04T02:13:36Z</dcterms:created>
  <dcterms:modified xsi:type="dcterms:W3CDTF">2017-08-26T16:53:04Z</dcterms:modified>
</cp:coreProperties>
</file>