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5"/>
  </p:notesMasterIdLst>
  <p:handoutMasterIdLst>
    <p:handoutMasterId r:id="rId16"/>
  </p:handoutMasterIdLst>
  <p:sldIdLst>
    <p:sldId id="256" r:id="rId2"/>
    <p:sldId id="280" r:id="rId3"/>
    <p:sldId id="294" r:id="rId4"/>
    <p:sldId id="293" r:id="rId5"/>
    <p:sldId id="292" r:id="rId6"/>
    <p:sldId id="298" r:id="rId7"/>
    <p:sldId id="290" r:id="rId8"/>
    <p:sldId id="289" r:id="rId9"/>
    <p:sldId id="288" r:id="rId10"/>
    <p:sldId id="299" r:id="rId11"/>
    <p:sldId id="295" r:id="rId12"/>
    <p:sldId id="287"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snapToObjects="1">
      <p:cViewPr varScale="1">
        <p:scale>
          <a:sx n="84" d="100"/>
          <a:sy n="84" d="100"/>
        </p:scale>
        <p:origin x="894" y="96"/>
      </p:cViewPr>
      <p:guideLst>
        <p:guide orient="horz" pos="2160"/>
        <p:guide pos="2880"/>
      </p:guideLst>
    </p:cSldViewPr>
  </p:slideViewPr>
  <p:outlineViewPr>
    <p:cViewPr>
      <p:scale>
        <a:sx n="33" d="100"/>
        <a:sy n="33" d="100"/>
      </p:scale>
      <p:origin x="0" y="-1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08/31/17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85310-066E-46E2-9CFB-757C5E4A05F4}" type="datetimeFigureOut">
              <a:rPr lang="en-US" smtClean="0"/>
              <a:t>08/31/17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446FB-BB9E-4015-BD2B-9CAF7B1FF9EB}" type="slidenum">
              <a:rPr lang="en-US" smtClean="0"/>
              <a:t>‹#›</a:t>
            </a:fld>
            <a:endParaRPr lang="en-US"/>
          </a:p>
        </p:txBody>
      </p:sp>
    </p:spTree>
    <p:extLst>
      <p:ext uri="{BB962C8B-B14F-4D97-AF65-F5344CB8AC3E}">
        <p14:creationId xmlns:p14="http://schemas.microsoft.com/office/powerpoint/2010/main" val="17619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August 31,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31,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August 31,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August 31,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August 31,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hemistr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346888"/>
            <a:ext cx="9144000" cy="902046"/>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13 </a:t>
            </a:r>
            <a:r>
              <a:rPr lang="de-DE" sz="2000" b="1" dirty="0">
                <a:solidFill>
                  <a:srgbClr val="212F62"/>
                </a:solidFill>
                <a:latin typeface="+mn-lt"/>
              </a:rPr>
              <a:t>Fundamental Equilibrium </a:t>
            </a:r>
            <a:r>
              <a:rPr lang="cs-CZ" sz="2000" b="1" dirty="0" err="1">
                <a:solidFill>
                  <a:srgbClr val="212F62"/>
                </a:solidFill>
                <a:latin typeface="+mn-lt"/>
              </a:rPr>
              <a:t>Concepts</a:t>
            </a:r>
            <a:endParaRPr lang="cs-CZ" sz="2000" b="1" dirty="0">
              <a:solidFill>
                <a:srgbClr val="212F62"/>
              </a:solidFill>
              <a:latin typeface="+mn-lt"/>
            </a:endParaRP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xmlns="" id="{BB67C310-9E11-43D6-9261-74F727AA857A}"/>
              </a:ext>
            </a:extLst>
          </p:cNvPr>
          <p:cNvSpPr>
            <a:spLocks noGrp="1"/>
          </p:cNvSpPr>
          <p:nvPr>
            <p:ph type="title" idx="4294967295"/>
          </p:nvPr>
        </p:nvSpPr>
        <p:spPr>
          <a:xfrm>
            <a:off x="-1" y="631499"/>
            <a:ext cx="9144001" cy="798400"/>
          </a:xfrm>
        </p:spPr>
        <p:txBody>
          <a:bodyPr>
            <a:normAutofit/>
          </a:bodyPr>
          <a:lstStyle/>
          <a:p>
            <a:pPr algn="ctr"/>
            <a:r>
              <a:rPr lang="en-US" sz="3600" dirty="0"/>
              <a:t>CHEMISTRY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0669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A photo a Fritz Haber is shown."/>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033" r="-403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The work of Nobel Prize recipient Fritz Haber revolutionized agricultural practices in the early 20th century. His work also affected wartime strategies, adding chemical weapons to the artillery.</a:t>
            </a:r>
          </a:p>
        </p:txBody>
      </p:sp>
      <p:sp>
        <p:nvSpPr>
          <p:cNvPr id="5" name="Figure Number"/>
          <p:cNvSpPr>
            <a:spLocks noGrp="1"/>
          </p:cNvSpPr>
          <p:nvPr>
            <p:ph type="title"/>
          </p:nvPr>
        </p:nvSpPr>
        <p:spPr/>
        <p:txBody>
          <a:bodyPr>
            <a:normAutofit/>
          </a:bodyPr>
          <a:lstStyle/>
          <a:p>
            <a:pPr algn="r"/>
            <a:r>
              <a:rPr lang="en-US" dirty="0"/>
              <a:t>Figure 13.9</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3004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65810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Commercial production of ammonia requires heavy equipment to handle the high temperatures and pressures required. This schematic outlines the design of an ammonia plant.</a:t>
            </a:r>
          </a:p>
        </p:txBody>
      </p:sp>
      <p:pic>
        <p:nvPicPr>
          <p:cNvPr id="2" name="Figure" descr="A diagram is shown that is composed of three main sections. The first section shows an intake pipe labeled with blue arrows and the terms, “N subscript 2, H subscript 2, feed gases,” and “Compressor.” This pipe leads to a large chamber with a turbine in the top section and a coil in the bottom section. From top to bottom, the sections of this chamber are labeled, “Heat exchanger,” “Catalyst chamber 400 to 500 degrees C,” “Catalyst,” “Heater,” and “Preheated feed gases.” One pipe leads from the top of this chamber with red arrows and is labeled, “N H subscript 3 and unreacted N subscript 2, H subscript 2,” while another pipe leads to the bottom of the chamber and reads, “Compressor,” and has orange arrows going through it. These two pipes are connected to a square container that is labeled, “Heat exchanger,” and has red arrows going into it from the upper pipe, orange arrows going away from it to the lower pipe and into a third system. The pipes leading into and out of the heat exchanger are labeled, “Recycled N subscript 2, H subscript 2.” The third system shows a container with an interior zig-zag-shaped pipe that sits on a base that contains a curled pipe on a storage tank. From the top of the image to the bottom are the terms, “N H subscript 3 and unreacted N subscript 2, H subscript 2,” “Condenser,” “Cold water in,” “Refrigeration,” “N H subscript 3 ( l ),” and “Storage” Blue arrows lead away from the base of this system and into the second system while other blue arrows lead into the system from the right side of the diagram and back out of the same chamb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4691" r="-2469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13.10</a:t>
            </a:r>
          </a:p>
        </p:txBody>
      </p:sp>
    </p:spTree>
    <p:extLst>
      <p:ext uri="{BB962C8B-B14F-4D97-AF65-F5344CB8AC3E}">
        <p14:creationId xmlns:p14="http://schemas.microsoft.com/office/powerpoint/2010/main" val="333421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181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hree Lewis structures are shown. The first is labeled, “n dash Butane,” and has a C H subscript 3 single bonded to a C H subscript 2 group. This C H subscript 2 group is single bonded to another C H subscript 2 group which is single bonded to a C H subscript 3 group. The second is labeled, “iso dash Butane,” and is composed of a C H group single bonded to three C H subscript 3 groups. The third structure shows a chain of atoms: “C H subscript 3, C H subscript 2, C H subscript 2, C H subscript 3,” a double-headed arrow, then a carbon atom single bonded to three C H subscript 3 groups as well as a hydrogen atom."/>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3480" b="-3348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en-US" dirty="0"/>
              <a:t>Exercise 86</a:t>
            </a:r>
          </a:p>
        </p:txBody>
      </p:sp>
    </p:spTree>
    <p:extLst>
      <p:ext uri="{BB962C8B-B14F-4D97-AF65-F5344CB8AC3E}">
        <p14:creationId xmlns:p14="http://schemas.microsoft.com/office/powerpoint/2010/main" val="3696986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4098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hidden="1"/>
          <p:cNvSpPr>
            <a:spLocks noGrp="1"/>
          </p:cNvSpPr>
          <p:nvPr>
            <p:ph type="body" sz="quarter" idx="14"/>
          </p:nvPr>
        </p:nvSpPr>
        <p:spPr/>
        <p:txBody>
          <a:bodyPr>
            <a:normAutofit/>
          </a:bodyPr>
          <a:lstStyle/>
          <a:p>
            <a:endParaRPr lang="en-US" sz="1600" dirty="0"/>
          </a:p>
        </p:txBody>
      </p:sp>
      <p:pic>
        <p:nvPicPr>
          <p:cNvPr id="2" name="Figure" descr="Two Lewis structures are shown in a reaction. The first structure, which is condensed, reads, “2 C F subscript 3 C O subscript 2 H ( g ),” and is followed by a double-headed arrow. The second structure shows a partially condensed hexagonal ring shape. From the left side, in a clockwise manner, it reads “C F subscript 3 C, single bond, O, single bond, H, dotted line bond, O, double bond, C F subscript 3 C ( g ), single bond, O, single bond, H, dotted line bond, O, double bond back to the starting compoun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7695" b="-5769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en-US" dirty="0"/>
              <a:t>Exercise 98</a:t>
            </a:r>
          </a:p>
        </p:txBody>
      </p:sp>
    </p:spTree>
    <p:extLst>
      <p:ext uri="{BB962C8B-B14F-4D97-AF65-F5344CB8AC3E}">
        <p14:creationId xmlns:p14="http://schemas.microsoft.com/office/powerpoint/2010/main" val="94717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181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Movement of carbon dioxide through tissues and blood cells involves several equilibrium reactions.</a:t>
            </a:r>
          </a:p>
        </p:txBody>
      </p:sp>
      <p:pic>
        <p:nvPicPr>
          <p:cNvPr id="2" name="Figure" descr="An image depicts three tan squares, lying side-by-side along the upper left corner. Two of the same squares also lie side-by-side in the lower right corner. Each square has a black dot in the center. One of the squares is labeled, “C O subscript 2,” and has a double-headed arrow pointing from it to a red tube-like structure that runs between the squares across the image from the upper right to the lower left. This arrow is labeled, “C O subscript 2 dissolved in plasma.” The red tube has two round red shapes in it, and the upper one is labeled, “C O subscript 2 carried in red blood cells.” The gaps between the squares and the red tube are colored light blue. One of the squares along the top of the image is labeled, “C O subscript 2,” and is connected by a double-headed arrow to an equation in the red tube that is labeled, “C O subscript 2, a plus sign, H subscript 2 O, right-facing arrow, H subscript 2 C O subscript 3, right-facing arrow, H C O subscript 3 superscript negative sign, plus sign, H superscript positive sign.” The compound “H C O subscript 3 superscript negative sign” is then connected by a double-headed arrow to the space in the red tube and is labeled, “H C O subscript 3 superscript negative sign dissolved in plasma as carbonic aci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61" r="-316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13.1</a:t>
            </a:r>
          </a:p>
        </p:txBody>
      </p:sp>
    </p:spTree>
    <p:extLst>
      <p:ext uri="{BB962C8B-B14F-4D97-AF65-F5344CB8AC3E}">
        <p14:creationId xmlns:p14="http://schemas.microsoft.com/office/powerpoint/2010/main" val="310666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77240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mixture of NO</a:t>
            </a:r>
            <a:r>
              <a:rPr lang="en-US" sz="1600" baseline="-25000" dirty="0"/>
              <a:t>2</a:t>
            </a:r>
            <a:r>
              <a:rPr lang="en-US" sz="1600" dirty="0"/>
              <a:t> and N</a:t>
            </a:r>
            <a:r>
              <a:rPr lang="en-US" sz="1600" baseline="-25000" dirty="0"/>
              <a:t>2</a:t>
            </a:r>
            <a:r>
              <a:rPr lang="en-US" sz="1600" dirty="0"/>
              <a:t>O</a:t>
            </a:r>
            <a:r>
              <a:rPr lang="en-US" sz="1600" baseline="-25000" dirty="0"/>
              <a:t>4</a:t>
            </a:r>
            <a:r>
              <a:rPr lang="en-US" sz="1600" dirty="0"/>
              <a:t> moves toward equilibrium. Colorless N</a:t>
            </a:r>
            <a:r>
              <a:rPr lang="en-US" sz="1600" baseline="-25000" dirty="0"/>
              <a:t>2</a:t>
            </a:r>
            <a:r>
              <a:rPr lang="en-US" sz="1600" dirty="0"/>
              <a:t>O</a:t>
            </a:r>
            <a:r>
              <a:rPr lang="en-US" sz="1600" baseline="-25000" dirty="0"/>
              <a:t>4</a:t>
            </a:r>
            <a:r>
              <a:rPr lang="en-US" sz="1600" dirty="0"/>
              <a:t> reacts to form brown NO</a:t>
            </a:r>
            <a:r>
              <a:rPr lang="en-US" sz="1600" baseline="-25000" dirty="0"/>
              <a:t>2</a:t>
            </a:r>
            <a:r>
              <a:rPr lang="en-US" sz="1600" dirty="0"/>
              <a:t>. As the reaction proceeds toward equilibrium, the color of the mixture darkens due to the increasing concentration of NO</a:t>
            </a:r>
            <a:r>
              <a:rPr lang="en-US" sz="1600" baseline="-25000" dirty="0"/>
              <a:t>2</a:t>
            </a:r>
            <a:r>
              <a:rPr lang="en-US" sz="1600" dirty="0"/>
              <a:t>.</a:t>
            </a:r>
          </a:p>
        </p:txBody>
      </p:sp>
      <p:pic>
        <p:nvPicPr>
          <p:cNvPr id="2" name="Figure" descr="A three-part diagram is shown. At the top of the diagram, three beakers are shown, and each one contains a sealed tube. The tube in the left beaker is full of a colorless gas which is connected to a zoom-in view of the particles in the tube by a downward-facing arrow. This particle view shows seven particles, each composed of two connected blue spheres. Each blue sphere is connected to two red spheres. The tube in the middle beaker is full of a light brown gas which is connected to a zoom-in view of the particles in the tube by a downward-facing arrow. This particle view shows nine particles, five of which are composed of two connected blue spheres. Each blue sphere is connected to two red spheres. The remaining four are composed of two red spheres connected to a blue sphere. The tube in the right beaker is full of a brown gas which is connected to a zoom-in view of the particles in the tube by a downward-facing arrow. This particle view shows eleven particles, three of which are composed of two connected blue spheres. Each blue sphere is connected to two red spheres. The remaining eight are composed of two red spheres connected to a blue sphere. At the bottom of the image are two graphs. The left graph has a y-axis labeled, “Concentration,” and an x-axis labeled, “Time.” A red line labeled, “N O subscript 2,” begins in the bottom left corner of the graph at a point labeled, “0,” and rises near the highest point on the y-axis before it levels off and becomes horizontal. A blue line labeled, “N subscript 2 O subscript 4,” begins near the highest point on the y-axis and drops below the midpoint of the y-axis before leveling off. The right graph has a y-axis labeled, “Rate,” and an x-axis labeled, “Time.” A red line labeled, “k subscript f, [ N subscript 2 O subscript 4 ],” begins in the bottom left corner of the graph at a point labeled, “0,” and rises near the middle of the y-axis before it levels off and becomes horizontal. A blue line labeled, “k subscript f, [ N O subscript 2 ] superscript 2,” begins near the highest point on the y-axis and drops to the same point on the y-axis as the red line before leveling off. The point where both lines become horizontal is labeled, “Equilibrium achiev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2855" r="-4285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13.2</a:t>
            </a:r>
          </a:p>
        </p:txBody>
      </p:sp>
    </p:spTree>
    <p:extLst>
      <p:ext uri="{BB962C8B-B14F-4D97-AF65-F5344CB8AC3E}">
        <p14:creationId xmlns:p14="http://schemas.microsoft.com/office/powerpoint/2010/main" val="212608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71525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a:bodyPr>
          <a:lstStyle/>
          <a:p>
            <a:r>
              <a:rPr lang="en-US" sz="1600" dirty="0"/>
              <a:t>These jugglers provide an illustration of dynamic equilibrium. Each throws clubs to the other at the same rate at which he receives clubs from that person. Because clubs are thrown continuously in both directions, the number of clubs moving in each direction is constant, and the number of clubs each juggler has at a given time remains (roughly) constant.</a:t>
            </a:r>
          </a:p>
        </p:txBody>
      </p:sp>
      <p:pic>
        <p:nvPicPr>
          <p:cNvPr id="2" name="Figure" descr="Two people are shown throwing juggling pins back and forth to one anoth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5589" r="-3558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13.3</a:t>
            </a:r>
          </a:p>
        </p:txBody>
      </p:sp>
    </p:spTree>
    <p:extLst>
      <p:ext uri="{BB962C8B-B14F-4D97-AF65-F5344CB8AC3E}">
        <p14:creationId xmlns:p14="http://schemas.microsoft.com/office/powerpoint/2010/main" val="300335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0669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When a soft drink is opened, several equilibrium shifts occur. (credit: modification of work by “D </a:t>
            </a:r>
            <a:r>
              <a:rPr lang="nl-NL" sz="1600" dirty="0" err="1"/>
              <a:t>Coetzee</a:t>
            </a:r>
            <a:r>
              <a:rPr lang="nl-NL" sz="1600" dirty="0"/>
              <a:t>”/</a:t>
            </a:r>
            <a:r>
              <a:rPr lang="nl-NL" sz="1600" dirty="0" err="1"/>
              <a:t>Flickr</a:t>
            </a:r>
            <a:r>
              <a:rPr lang="nl-NL" sz="1600" dirty="0"/>
              <a:t>)</a:t>
            </a:r>
            <a:endParaRPr lang="en-US" sz="1600" dirty="0"/>
          </a:p>
        </p:txBody>
      </p:sp>
      <p:pic>
        <p:nvPicPr>
          <p:cNvPr id="2" name="Figure" descr="A bottle of soda sitting on the ground is shown with a large amount of fizz-filled liquid spewing out of the top."/>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9151" r="-2915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13.4</a:t>
            </a:r>
          </a:p>
        </p:txBody>
      </p:sp>
    </p:spTree>
    <p:extLst>
      <p:ext uri="{BB962C8B-B14F-4D97-AF65-F5344CB8AC3E}">
        <p14:creationId xmlns:p14="http://schemas.microsoft.com/office/powerpoint/2010/main" val="269780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78383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An equilibrium is pictured between liquid bromine, Br</a:t>
            </a:r>
            <a:r>
              <a:rPr lang="en-US" sz="1600" baseline="-25000" dirty="0">
                <a:solidFill>
                  <a:srgbClr val="000000"/>
                </a:solidFill>
              </a:rPr>
              <a:t>2 </a:t>
            </a:r>
            <a:r>
              <a:rPr lang="en-US" sz="1600" dirty="0">
                <a:solidFill>
                  <a:srgbClr val="000000"/>
                </a:solidFill>
              </a:rPr>
              <a:t>(</a:t>
            </a:r>
            <a:r>
              <a:rPr lang="en-US" sz="1600" i="1" dirty="0">
                <a:solidFill>
                  <a:srgbClr val="000000"/>
                </a:solidFill>
              </a:rPr>
              <a:t>l</a:t>
            </a:r>
            <a:r>
              <a:rPr lang="en-US" sz="1600" dirty="0">
                <a:solidFill>
                  <a:srgbClr val="000000"/>
                </a:solidFill>
              </a:rPr>
              <a:t>), the dark liquid, and bromine vapor, Br</a:t>
            </a:r>
            <a:r>
              <a:rPr lang="en-US" sz="1600" baseline="-25000" dirty="0">
                <a:solidFill>
                  <a:srgbClr val="000000"/>
                </a:solidFill>
              </a:rPr>
              <a:t>2</a:t>
            </a:r>
            <a:r>
              <a:rPr lang="en-US" sz="1600" dirty="0">
                <a:solidFill>
                  <a:srgbClr val="000000"/>
                </a:solidFill>
              </a:rPr>
              <a:t>(</a:t>
            </a:r>
            <a:r>
              <a:rPr lang="en-US" sz="1600" i="1" dirty="0">
                <a:solidFill>
                  <a:srgbClr val="000000"/>
                </a:solidFill>
              </a:rPr>
              <a:t>g</a:t>
            </a:r>
            <a:r>
              <a:rPr lang="en-US" sz="1600" dirty="0">
                <a:solidFill>
                  <a:srgbClr val="000000"/>
                </a:solidFill>
              </a:rPr>
              <a:t>), the orange gas. Because the container is sealed, bromine vapor cannot escape and equilibrium is maintained. (credit: </a:t>
            </a:r>
            <a:r>
              <a:rPr lang="fr-FR" sz="1600" dirty="0">
                <a:solidFill>
                  <a:srgbClr val="000000"/>
                </a:solidFill>
              </a:rPr>
              <a:t>http://images-of-</a:t>
            </a:r>
            <a:r>
              <a:rPr lang="fr-FR" sz="1600" dirty="0" err="1">
                <a:solidFill>
                  <a:srgbClr val="000000"/>
                </a:solidFill>
              </a:rPr>
              <a:t>elements.com</a:t>
            </a:r>
            <a:r>
              <a:rPr lang="fr-FR" sz="1600" dirty="0">
                <a:solidFill>
                  <a:srgbClr val="000000"/>
                </a:solidFill>
              </a:rPr>
              <a:t>/</a:t>
            </a:r>
            <a:r>
              <a:rPr lang="fr-FR" sz="1600" dirty="0" err="1">
                <a:solidFill>
                  <a:srgbClr val="000000"/>
                </a:solidFill>
              </a:rPr>
              <a:t>bromine.php</a:t>
            </a:r>
            <a:r>
              <a:rPr lang="fr-FR" sz="1600" dirty="0">
                <a:solidFill>
                  <a:srgbClr val="000000"/>
                </a:solidFill>
              </a:rPr>
              <a:t>)</a:t>
            </a:r>
            <a:endParaRPr lang="en-US" sz="1600" dirty="0">
              <a:solidFill>
                <a:srgbClr val="000000"/>
              </a:solidFill>
            </a:endParaRPr>
          </a:p>
        </p:txBody>
      </p:sp>
      <p:pic>
        <p:nvPicPr>
          <p:cNvPr id="2" name="Figure" descr="A glass container is shown that is filled with an orange-brown gas and a small amount of dark orange liqui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235" b="-5235"/>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dirty="0"/>
              <a:t>Figure 13.5</a:t>
            </a:r>
            <a:endParaRPr lang="en-US" sz="2400" dirty="0">
              <a:solidFill>
                <a:srgbClr val="6CB255"/>
              </a:solidFill>
            </a:endParaRPr>
          </a:p>
        </p:txBody>
      </p:sp>
    </p:spTree>
    <p:extLst>
      <p:ext uri="{BB962C8B-B14F-4D97-AF65-F5344CB8AC3E}">
        <p14:creationId xmlns:p14="http://schemas.microsoft.com/office/powerpoint/2010/main" val="1911287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1812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77500" lnSpcReduction="20000"/>
          </a:bodyPr>
          <a:lstStyle/>
          <a:p>
            <a:pPr marL="342900" indent="-342900">
              <a:buAutoNum type="alphaLcParenBoth"/>
            </a:pPr>
            <a:r>
              <a:rPr lang="en-US" sz="1600" dirty="0"/>
              <a:t>The change in the concentrations of reactants and products is depicted as the 2SO</a:t>
            </a:r>
            <a:r>
              <a:rPr lang="en-US" sz="1600" baseline="-25000" dirty="0"/>
              <a:t>2</a:t>
            </a:r>
            <a:r>
              <a:rPr lang="en-US" sz="1600" dirty="0"/>
              <a:t>(</a:t>
            </a:r>
            <a:r>
              <a:rPr lang="en-US" sz="1600" i="1" dirty="0"/>
              <a:t>g</a:t>
            </a:r>
            <a:r>
              <a:rPr lang="en-US" sz="1600" dirty="0"/>
              <a:t>) + O</a:t>
            </a:r>
            <a:r>
              <a:rPr lang="en-US" sz="1600" baseline="-25000" dirty="0"/>
              <a:t>2 </a:t>
            </a:r>
            <a:r>
              <a:rPr lang="en-US" sz="1600" dirty="0"/>
              <a:t>(</a:t>
            </a:r>
            <a:r>
              <a:rPr lang="en-US" sz="1600" i="1" dirty="0"/>
              <a:t>g</a:t>
            </a:r>
            <a:r>
              <a:rPr lang="en-US" sz="1600" dirty="0"/>
              <a:t>) ⇌ 2SO</a:t>
            </a:r>
            <a:r>
              <a:rPr lang="en-US" sz="1600" baseline="-25000" dirty="0"/>
              <a:t>3 </a:t>
            </a:r>
            <a:r>
              <a:rPr lang="en-US" sz="1600" dirty="0"/>
              <a:t>(</a:t>
            </a:r>
            <a:r>
              <a:rPr lang="en-US" sz="1600" i="1" dirty="0"/>
              <a:t>g</a:t>
            </a:r>
            <a:r>
              <a:rPr lang="en-US" sz="1600" dirty="0"/>
              <a:t>) reaction approaches equilibrium.</a:t>
            </a:r>
          </a:p>
          <a:p>
            <a:pPr marL="342900" indent="-342900">
              <a:buAutoNum type="alphaLcParenBoth"/>
            </a:pPr>
            <a:r>
              <a:rPr lang="en-US" sz="1600" dirty="0"/>
              <a:t>The change in concentrations of reactants and products is depicted as the reaction 2SO</a:t>
            </a:r>
            <a:r>
              <a:rPr lang="en-US" sz="1600" baseline="-25000" dirty="0"/>
              <a:t>3</a:t>
            </a:r>
            <a:r>
              <a:rPr lang="en-US" sz="1600" dirty="0"/>
              <a:t>(</a:t>
            </a:r>
            <a:r>
              <a:rPr lang="en-US" sz="1600" i="1" dirty="0"/>
              <a:t>g</a:t>
            </a:r>
            <a:r>
              <a:rPr lang="en-US" sz="1600" dirty="0"/>
              <a:t>) ⇌ 2SO</a:t>
            </a:r>
            <a:r>
              <a:rPr lang="en-US" sz="1600" baseline="-25000" dirty="0"/>
              <a:t>2 </a:t>
            </a:r>
            <a:r>
              <a:rPr lang="en-US" sz="1600" dirty="0"/>
              <a:t>(</a:t>
            </a:r>
            <a:r>
              <a:rPr lang="en-US" sz="1600" i="1" dirty="0"/>
              <a:t>g</a:t>
            </a:r>
            <a:r>
              <a:rPr lang="en-US" sz="1600" dirty="0"/>
              <a:t>) + O</a:t>
            </a:r>
            <a:r>
              <a:rPr lang="en-US" sz="1600" baseline="-25000" dirty="0"/>
              <a:t>2 </a:t>
            </a:r>
            <a:r>
              <a:rPr lang="en-US" sz="1600" dirty="0"/>
              <a:t>(</a:t>
            </a:r>
            <a:r>
              <a:rPr lang="en-US" sz="1600" i="1" dirty="0"/>
              <a:t>g</a:t>
            </a:r>
            <a:r>
              <a:rPr lang="en-US" sz="1600" dirty="0"/>
              <a:t>) approaches equilibrium.</a:t>
            </a:r>
          </a:p>
          <a:p>
            <a:pPr marL="342900" indent="-342900">
              <a:buAutoNum type="alphaLcParenBoth"/>
            </a:pPr>
            <a:r>
              <a:rPr lang="en-US" sz="1600" dirty="0"/>
              <a:t>The graph shows the change in the value of the reaction quotient as the reaction approaches equilibrium.</a:t>
            </a:r>
          </a:p>
        </p:txBody>
      </p:sp>
      <p:pic>
        <p:nvPicPr>
          <p:cNvPr id="2" name="Figure" descr="Three graphs are shown and labeled, “a,” “b,” and “c.” All three graphs have a vertical dotted line running through the middle labeled, “Equilibrium is reached.” The y-axis on graph a is labeled, “Concentration,” and the x-axis is labeled, “Time.” Three curves are plotted on graph a. The first is labeled, “[ S O subscript 2 ];” this line starts high on the y-axis, ends midway down the y-axis, has a steep initial slope and a more gradual slope as it approaches the far right on the x-axis. The second curve on this graph is labeled, “[ O subscript 2 ];” this line mimics the first except that it starts and ends about fifty percent lower on the y-axis. The third curve is the inverse of the first in shape and is labeled, “[ S O subscript 3 ].” The y-axis on graph b is labeled, “Concentration,” and the x-axis is labeled, “Time.” Three curves are plotted on graph b. The first is labeled, “[ S O subscript 2 ];” this line starts low on the y-axis, ends midway up the y-axis, has a steep initial slope and a more gradual slope as it approaches the far right on the x-axis. The second curve on this graph is labeled, “[ O subscript 2 ];” this line mimics the first except that it ends about fifty percent lower on the y-axis. The third curve is the inverse of the first in shape and is labeled, “[ S O subscript 3 ].” The y-axis on graph c is labeled, “Reaction Quotient,” and the x-axis is labeled, “Time.” A single curve is plotted on graph c. This curve begins at the bottom of the y-axis and rises steeply up near the top of the y-axis, then levels off into a horizontal line. The top point of this line is labeled, “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5601" r="-4560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13.6</a:t>
            </a:r>
          </a:p>
        </p:txBody>
      </p:sp>
    </p:spTree>
    <p:extLst>
      <p:ext uri="{BB962C8B-B14F-4D97-AF65-F5344CB8AC3E}">
        <p14:creationId xmlns:p14="http://schemas.microsoft.com/office/powerpoint/2010/main" val="3277863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73811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Concentrations of three mixtures are shown before and after reaching equilibrium at 800 °C for the so called water gas shift reaction: CO(</a:t>
            </a:r>
            <a:r>
              <a:rPr lang="en-US" sz="1600" i="1" dirty="0"/>
              <a:t>g</a:t>
            </a:r>
            <a:r>
              <a:rPr lang="en-US" sz="1600" dirty="0"/>
              <a:t>) + H</a:t>
            </a:r>
            <a:r>
              <a:rPr lang="en-US" sz="1600" baseline="-25000" dirty="0"/>
              <a:t>2</a:t>
            </a:r>
            <a:r>
              <a:rPr lang="en-US" sz="1600" dirty="0"/>
              <a:t>O(</a:t>
            </a:r>
            <a:r>
              <a:rPr lang="en-US" sz="1600" i="1" dirty="0"/>
              <a:t>g</a:t>
            </a:r>
            <a:r>
              <a:rPr lang="en-US" sz="1600" dirty="0"/>
              <a:t>) ⇌ CO</a:t>
            </a:r>
            <a:r>
              <a:rPr lang="en-US" sz="1600" baseline="-25000" dirty="0"/>
              <a:t>2 </a:t>
            </a:r>
            <a:r>
              <a:rPr lang="en-US" sz="1600" dirty="0"/>
              <a:t>(</a:t>
            </a:r>
            <a:r>
              <a:rPr lang="en-US" sz="1600" i="1" dirty="0"/>
              <a:t>g</a:t>
            </a:r>
            <a:r>
              <a:rPr lang="en-US" sz="1600" dirty="0"/>
              <a:t>) + H</a:t>
            </a:r>
            <a:r>
              <a:rPr lang="en-US" sz="1600" baseline="-25000" dirty="0"/>
              <a:t>2 </a:t>
            </a:r>
            <a:r>
              <a:rPr lang="en-US" sz="1600" dirty="0"/>
              <a:t>(</a:t>
            </a:r>
            <a:r>
              <a:rPr lang="en-US" sz="1600" i="1" dirty="0"/>
              <a:t>g</a:t>
            </a:r>
            <a:r>
              <a:rPr lang="en-US" sz="1600" dirty="0"/>
              <a:t>).</a:t>
            </a:r>
          </a:p>
        </p:txBody>
      </p:sp>
      <p:pic>
        <p:nvPicPr>
          <p:cNvPr id="2" name="Figure" descr="Two sets of bar graphs are shown. The left is labeled, “Before reaction,” and the right is labeled, “At equilibrium.” Both graphs have y-axes labeled, “Concentration ( M ),” and three bars on the x-axes labeled, “Mixture 1,” “Mixture 2,” and “Mixture 3.” The y-axis has a scale beginning at 0.00 and ending at 0.10, with measurement increments of 0.02. The bars on the graphs are color coded and a key is provided with a legend. Red is labeled, “C O;” blue is labeled, “H subscript 2 O;” green is labeled, “C O subscript 2,” and yellow is labeled, “H subscript 2.” The graph on the left shows the red bar for mixture one just above 0.02 and the blue bar near 0.05. For mixture two, the green bar is near 0.05, and the yellow bar is near 0.09. For mixture 3, the red bar is near 0.01, the blue bar is slightly above that with green and yellow topping it off at 0.02. On the right graph, the bar for mixture one shows the red bar slightly above 0.01, the blue bar stacked on it rising slightly above 0.02, the green rising near 0.04, and the yellow bar reaching near 0.05. A label above this bar reads, “Q equals 0.640.” The bar for mixture two shows the red bar slightly above 0.02, the blue bar stacked on it rising near 0.05, the green rising near 0.07, and the yellow bar reaching near 0.10. A label above this bar reads “Q equals 0.640.” The bar for mixture three shows the red bar near 0.01, the blue bar stacked on it rising slightly above 0.01, the green rising near 0.02, and the yellow bar reaching 0.02. A label above this bar reads “Q equals 0.64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67" b="-56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13.7</a:t>
            </a:r>
          </a:p>
        </p:txBody>
      </p:sp>
    </p:spTree>
    <p:extLst>
      <p:ext uri="{BB962C8B-B14F-4D97-AF65-F5344CB8AC3E}">
        <p14:creationId xmlns:p14="http://schemas.microsoft.com/office/powerpoint/2010/main" val="551443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xmlns="" id="{8AF66BFD-A49C-4399-A76E-4F438AAC5E43}"/>
              </a:ext>
            </a:extLst>
          </p:cNvPr>
          <p:cNvSpPr>
            <a:spLocks noGrp="1"/>
          </p:cNvSpPr>
          <p:nvPr>
            <p:ph type="ftr" sz="quarter" idx="11"/>
          </p:nvPr>
        </p:nvSpPr>
        <p:spPr>
          <a:xfrm>
            <a:off x="457199" y="6464299"/>
            <a:ext cx="7829552"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70000" lnSpcReduction="20000"/>
          </a:bodyPr>
          <a:lstStyle/>
          <a:p>
            <a:pPr marL="342900" indent="-342900">
              <a:buFontTx/>
              <a:buAutoNum type="alphaLcParenBoth"/>
            </a:pPr>
            <a:r>
              <a:rPr lang="en-US" sz="1600" dirty="0"/>
              <a:t>The test tube contains 0.1 </a:t>
            </a:r>
            <a:r>
              <a:rPr lang="en-US" sz="1600" i="1" dirty="0"/>
              <a:t>M </a:t>
            </a:r>
            <a:r>
              <a:rPr lang="en-US" sz="1600" dirty="0"/>
              <a:t>Fe</a:t>
            </a:r>
            <a:r>
              <a:rPr lang="en-US" sz="1600" baseline="30000" dirty="0"/>
              <a:t>3+</a:t>
            </a:r>
            <a:r>
              <a:rPr lang="en-US" sz="1600" dirty="0"/>
              <a:t>. </a:t>
            </a:r>
          </a:p>
          <a:p>
            <a:pPr marL="342900" indent="-342900">
              <a:buFontTx/>
              <a:buAutoNum type="alphaLcParenBoth"/>
            </a:pPr>
            <a:r>
              <a:rPr lang="en-US" sz="1600" dirty="0" err="1"/>
              <a:t>Thiocyanate</a:t>
            </a:r>
            <a:r>
              <a:rPr lang="en-US" sz="1600" dirty="0"/>
              <a:t> ion has been added to solution in </a:t>
            </a:r>
            <a:r>
              <a:rPr lang="en-US" sz="1600" dirty="0">
                <a:solidFill>
                  <a:srgbClr val="6CB255"/>
                </a:solidFill>
              </a:rPr>
              <a:t>(a)</a:t>
            </a:r>
            <a:r>
              <a:rPr lang="en-US" sz="1600" dirty="0"/>
              <a:t>, forming the red Fe(SCN)</a:t>
            </a:r>
            <a:r>
              <a:rPr lang="en-US" sz="1600" baseline="30000" dirty="0"/>
              <a:t>2+</a:t>
            </a:r>
            <a:r>
              <a:rPr lang="en-US" sz="1600" dirty="0"/>
              <a:t> ion. Fe</a:t>
            </a:r>
            <a:r>
              <a:rPr lang="en-US" sz="1600" baseline="30000" dirty="0"/>
              <a:t>3+</a:t>
            </a:r>
            <a:r>
              <a:rPr lang="en-US" sz="1600" dirty="0"/>
              <a:t>(</a:t>
            </a:r>
            <a:r>
              <a:rPr lang="en-US" sz="1600" i="1" dirty="0" err="1"/>
              <a:t>aq</a:t>
            </a:r>
            <a:r>
              <a:rPr lang="en-US" sz="1600" dirty="0"/>
              <a:t>) + SCN</a:t>
            </a:r>
            <a:r>
              <a:rPr lang="en-US" sz="1600" baseline="30000" dirty="0"/>
              <a:t>−</a:t>
            </a:r>
            <a:r>
              <a:rPr lang="en-US" sz="1600" dirty="0"/>
              <a:t>(</a:t>
            </a:r>
            <a:r>
              <a:rPr lang="en-US" sz="1600" i="1" dirty="0" err="1"/>
              <a:t>aq</a:t>
            </a:r>
            <a:r>
              <a:rPr lang="en-US" sz="1600" dirty="0"/>
              <a:t>) ⇌ Fe(SCN)</a:t>
            </a:r>
            <a:r>
              <a:rPr lang="en-US" sz="1600" baseline="30000" dirty="0"/>
              <a:t>2+</a:t>
            </a:r>
            <a:r>
              <a:rPr lang="en-US" sz="1600" dirty="0"/>
              <a:t>(</a:t>
            </a:r>
            <a:r>
              <a:rPr lang="en-US" sz="1600" i="1" dirty="0" err="1"/>
              <a:t>aq</a:t>
            </a:r>
            <a:r>
              <a:rPr lang="en-US" sz="1600" dirty="0"/>
              <a:t>).</a:t>
            </a:r>
          </a:p>
          <a:p>
            <a:pPr marL="342900" indent="-342900">
              <a:buFontTx/>
              <a:buAutoNum type="alphaLcParenBoth"/>
            </a:pPr>
            <a:r>
              <a:rPr lang="en-US" sz="1600" dirty="0"/>
              <a:t>Silver nitrate has been added to the solution in </a:t>
            </a:r>
            <a:r>
              <a:rPr lang="en-US" sz="1600" dirty="0">
                <a:solidFill>
                  <a:srgbClr val="6CB255"/>
                </a:solidFill>
              </a:rPr>
              <a:t>(b)</a:t>
            </a:r>
            <a:r>
              <a:rPr lang="en-US" sz="1600" dirty="0"/>
              <a:t>, precipitating some of the SCN− as the white solid </a:t>
            </a:r>
            <a:r>
              <a:rPr lang="en-US" sz="1600" dirty="0" err="1"/>
              <a:t>AgSCN</a:t>
            </a:r>
            <a:r>
              <a:rPr lang="en-US" sz="1600" dirty="0"/>
              <a:t>. Ag</a:t>
            </a:r>
            <a:r>
              <a:rPr lang="en-US" sz="1600" baseline="30000" dirty="0"/>
              <a:t>+</a:t>
            </a:r>
            <a:r>
              <a:rPr lang="en-US" sz="1600" dirty="0"/>
              <a:t>(</a:t>
            </a:r>
            <a:r>
              <a:rPr lang="en-US" sz="1600" i="1" dirty="0" err="1"/>
              <a:t>aq</a:t>
            </a:r>
            <a:r>
              <a:rPr lang="en-US" sz="1600" dirty="0"/>
              <a:t>) + SCN</a:t>
            </a:r>
            <a:r>
              <a:rPr lang="en-US" sz="1600" baseline="30000" dirty="0"/>
              <a:t>−</a:t>
            </a:r>
            <a:r>
              <a:rPr lang="en-US" sz="1600" dirty="0"/>
              <a:t>(</a:t>
            </a:r>
            <a:r>
              <a:rPr lang="en-US" sz="1600" i="1" dirty="0" err="1"/>
              <a:t>aq</a:t>
            </a:r>
            <a:r>
              <a:rPr lang="en-US" sz="1600" dirty="0"/>
              <a:t>) ⇌ </a:t>
            </a:r>
            <a:r>
              <a:rPr lang="en-US" sz="1600" dirty="0" err="1"/>
              <a:t>AgSCN</a:t>
            </a:r>
            <a:r>
              <a:rPr lang="en-US" sz="1600" dirty="0"/>
              <a:t>(</a:t>
            </a:r>
            <a:r>
              <a:rPr lang="en-US" sz="1600" i="1" dirty="0"/>
              <a:t>s</a:t>
            </a:r>
            <a:r>
              <a:rPr lang="en-US" sz="1600" dirty="0"/>
              <a:t>). The decrease in the SCN</a:t>
            </a:r>
            <a:r>
              <a:rPr lang="en-US" sz="1600" baseline="30000" dirty="0"/>
              <a:t>−</a:t>
            </a:r>
            <a:r>
              <a:rPr lang="en-US" sz="1600" dirty="0"/>
              <a:t> concentration shifts the first equilibrium in the solution to the left, decreasing the concentration (and lightening color) of the Fe(SCN)</a:t>
            </a:r>
            <a:r>
              <a:rPr lang="en-US" sz="1600" baseline="30000" dirty="0"/>
              <a:t>2+</a:t>
            </a:r>
            <a:r>
              <a:rPr lang="en-US" sz="1600" dirty="0"/>
              <a:t>. (credit: modification of work by Mark </a:t>
            </a:r>
            <a:r>
              <a:rPr lang="en-US" sz="1600" dirty="0" err="1"/>
              <a:t>Ott</a:t>
            </a:r>
            <a:r>
              <a:rPr lang="en-US" sz="1600" dirty="0"/>
              <a:t>)</a:t>
            </a:r>
          </a:p>
        </p:txBody>
      </p:sp>
      <p:pic>
        <p:nvPicPr>
          <p:cNvPr id="2" name="Figure" descr="Three capped test tubes held vertically in clamps are shown in pictures labeled, “a,” “b,” and “c.” The test tube in picture a is half filled with a clear, orange liquid. The test tube in picture b is half filled with a dark, burgundy liquid. The test tube in picture c is half filled with a slightly cloudy, orange liqui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342" r="-434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13.8</a:t>
            </a:r>
          </a:p>
        </p:txBody>
      </p:sp>
    </p:spTree>
    <p:extLst>
      <p:ext uri="{BB962C8B-B14F-4D97-AF65-F5344CB8AC3E}">
        <p14:creationId xmlns:p14="http://schemas.microsoft.com/office/powerpoint/2010/main" val="76781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1198</Words>
  <Application>Microsoft Office PowerPoint</Application>
  <PresentationFormat>On-screen Show (4:3)</PresentationFormat>
  <Paragraphs>42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Essential</vt:lpstr>
      <vt:lpstr>CHEMISTRY</vt:lpstr>
      <vt:lpstr>Figure 13.1</vt:lpstr>
      <vt:lpstr>Figure 13.2</vt:lpstr>
      <vt:lpstr>Figure 13.3</vt:lpstr>
      <vt:lpstr>Figure 13.4</vt:lpstr>
      <vt:lpstr>Figure 13.5</vt:lpstr>
      <vt:lpstr>Figure 13.6</vt:lpstr>
      <vt:lpstr>Figure 13.7</vt:lpstr>
      <vt:lpstr>Figure 13.8</vt:lpstr>
      <vt:lpstr>Figure 13.9</vt:lpstr>
      <vt:lpstr>Figure 13.10</vt:lpstr>
      <vt:lpstr>Exercise 86</vt:lpstr>
      <vt:lpstr>Exercise 98</vt:lpstr>
    </vt:vector>
  </TitlesOfParts>
  <Company>WNI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13 - Fundamental Equilibrium Concepts</dc:title>
  <dc:creator>Spuddy McSpare</dc:creator>
  <cp:lastModifiedBy>Conversion_10</cp:lastModifiedBy>
  <cp:revision>70</cp:revision>
  <dcterms:created xsi:type="dcterms:W3CDTF">2012-06-04T02:13:36Z</dcterms:created>
  <dcterms:modified xsi:type="dcterms:W3CDTF">2017-08-31T10:34:30Z</dcterms:modified>
</cp:coreProperties>
</file>