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5"/>
  </p:notesMasterIdLst>
  <p:handoutMasterIdLst>
    <p:handoutMasterId r:id="rId36"/>
  </p:handoutMasterIdLst>
  <p:sldIdLst>
    <p:sldId id="256" r:id="rId2"/>
    <p:sldId id="279" r:id="rId3"/>
    <p:sldId id="277" r:id="rId4"/>
    <p:sldId id="282" r:id="rId5"/>
    <p:sldId id="281" r:id="rId6"/>
    <p:sldId id="283" r:id="rId7"/>
    <p:sldId id="284" r:id="rId8"/>
    <p:sldId id="285" r:id="rId9"/>
    <p:sldId id="280" r:id="rId10"/>
    <p:sldId id="286" r:id="rId11"/>
    <p:sldId id="287" r:id="rId12"/>
    <p:sldId id="288" r:id="rId13"/>
    <p:sldId id="289" r:id="rId14"/>
    <p:sldId id="291" r:id="rId15"/>
    <p:sldId id="292" r:id="rId16"/>
    <p:sldId id="293" r:id="rId17"/>
    <p:sldId id="294" r:id="rId18"/>
    <p:sldId id="295" r:id="rId19"/>
    <p:sldId id="290" r:id="rId20"/>
    <p:sldId id="296" r:id="rId21"/>
    <p:sldId id="297" r:id="rId22"/>
    <p:sldId id="298" r:id="rId23"/>
    <p:sldId id="299" r:id="rId24"/>
    <p:sldId id="300" r:id="rId25"/>
    <p:sldId id="273" r:id="rId26"/>
    <p:sldId id="303" r:id="rId27"/>
    <p:sldId id="301" r:id="rId28"/>
    <p:sldId id="304" r:id="rId29"/>
    <p:sldId id="305" r:id="rId30"/>
    <p:sldId id="306" r:id="rId31"/>
    <p:sldId id="307" r:id="rId32"/>
    <p:sldId id="308" r:id="rId33"/>
    <p:sldId id="30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4560" autoAdjust="0"/>
  </p:normalViewPr>
  <p:slideViewPr>
    <p:cSldViewPr snapToGrid="0" snapToObjects="1">
      <p:cViewPr varScale="1">
        <p:scale>
          <a:sx n="104" d="100"/>
          <a:sy n="104" d="100"/>
        </p:scale>
        <p:origin x="1746" y="72"/>
      </p:cViewPr>
      <p:guideLst>
        <p:guide orient="horz" pos="2160"/>
        <p:guide pos="2880"/>
      </p:guideLst>
    </p:cSldViewPr>
  </p:slideViewPr>
  <p:outlineViewPr>
    <p:cViewPr>
      <p:scale>
        <a:sx n="50" d="100"/>
        <a:sy n="50" d="100"/>
      </p:scale>
      <p:origin x="0" y="-357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08/27/17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07257-9B98-4AB8-920E-DB42A2A80B77}" type="datetimeFigureOut">
              <a:rPr lang="en-US" smtClean="0"/>
              <a:t>08/27/17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56DC8-5B6A-4540-8239-9BB43538CEC1}" type="slidenum">
              <a:rPr lang="en-US" smtClean="0"/>
              <a:t>‹#›</a:t>
            </a:fld>
            <a:endParaRPr lang="en-US"/>
          </a:p>
        </p:txBody>
      </p:sp>
    </p:spTree>
    <p:extLst>
      <p:ext uri="{BB962C8B-B14F-4D97-AF65-F5344CB8AC3E}">
        <p14:creationId xmlns:p14="http://schemas.microsoft.com/office/powerpoint/2010/main" val="318682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12DE386B-A73B-4608-9EF6-0D6F9A9DB4A4}" type="datetime4">
              <a:rPr lang="en-US" smtClean="0"/>
              <a:t>August 27, 2017</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D8EB6F8-1302-45E5-81F5-929B0671A297}" type="datetime4">
              <a:rPr lang="en-US" smtClean="0"/>
              <a:t>August 27, 2017</a:t>
            </a:fld>
            <a:endParaRPr lang="en-US"/>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9FBBDEB-F22A-43E3-9F0D-6A165353B903}" type="datetime4">
              <a:rPr lang="en-US" smtClean="0"/>
              <a:t>August 27, 2017</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D837B47-3E63-48E8-80A4-476B3EDD6793}" type="datetime4">
              <a:rPr lang="en-US" smtClean="0"/>
              <a:t>August 27, 2017</a:t>
            </a:fld>
            <a:endParaRPr lang="en-US" dirty="0"/>
          </a:p>
        </p:txBody>
      </p:sp>
      <p:sp>
        <p:nvSpPr>
          <p:cNvPr id="5" name="Footer Placeholder 4"/>
          <p:cNvSpPr>
            <a:spLocks noGrp="1"/>
          </p:cNvSpPr>
          <p:nvPr>
            <p:ph type="ftr" sz="quarter" idx="11"/>
          </p:nvPr>
        </p:nvSpPr>
        <p:spPr>
          <a:xfrm>
            <a:off x="457200" y="6492875"/>
            <a:ext cx="85725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2C524833-E494-4564-8634-78645C7725F8}" type="datetime4">
              <a:rPr lang="en-US" smtClean="0"/>
              <a:t>August 27, 2017</a:t>
            </a:fld>
            <a:endParaRPr lang="en-US" dirty="0"/>
          </a:p>
        </p:txBody>
      </p:sp>
      <p:sp>
        <p:nvSpPr>
          <p:cNvPr id="5" name="Footer Placeholder 4"/>
          <p:cNvSpPr>
            <a:spLocks noGrp="1"/>
          </p:cNvSpPr>
          <p:nvPr>
            <p:ph type="ftr" sz="quarter" idx="3"/>
          </p:nvPr>
        </p:nvSpPr>
        <p:spPr>
          <a:xfrm>
            <a:off x="457200" y="6492875"/>
            <a:ext cx="8580120" cy="283845"/>
          </a:xfrm>
          <a:prstGeom prst="rect">
            <a:avLst/>
          </a:prstGeom>
        </p:spPr>
        <p:txBody>
          <a:bodyPr vert="horz" lIns="91440" tIns="45720" rIns="91440" bIns="45720" rtlCol="0" anchor="t"/>
          <a:lstStyle>
            <a:lvl1pPr algn="l">
              <a:defRPr sz="800">
                <a:solidFill>
                  <a:schemeClr val="tx1"/>
                </a:solidFill>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hemistr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3901" y="161210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 ESSENTIAL</a:t>
            </a:r>
            <a:r>
              <a:rPr lang="en-US" sz="2000" b="1" cap="none" dirty="0"/>
              <a:t> </a:t>
            </a:r>
            <a:r>
              <a:rPr lang="en-US" sz="2000" b="1" cap="none" dirty="0">
                <a:solidFill>
                  <a:srgbClr val="212F62"/>
                </a:solidFill>
                <a:latin typeface="+mn-lt"/>
              </a:rPr>
              <a:t>IDEAS</a:t>
            </a:r>
          </a:p>
          <a:p>
            <a:pPr algn="ctr"/>
            <a:r>
              <a:rPr lang="en-US" sz="1600" cap="none" dirty="0">
                <a:solidFill>
                  <a:schemeClr val="tx1"/>
                </a:solidFill>
                <a:latin typeface="+mn-lt"/>
              </a:rPr>
              <a:t>PowerPoint Image Slideshow</a:t>
            </a:r>
          </a:p>
        </p:txBody>
      </p:sp>
      <p:sp>
        <p:nvSpPr>
          <p:cNvPr id="6" name="Title">
            <a:extLst>
              <a:ext uri="{FF2B5EF4-FFF2-40B4-BE49-F238E27FC236}">
                <a16:creationId xmlns:a16="http://schemas.microsoft.com/office/drawing/2014/main" id="{06A0B5BC-8478-4C60-A587-64C3B950D6F7}"/>
              </a:ext>
            </a:extLst>
          </p:cNvPr>
          <p:cNvSpPr>
            <a:spLocks noGrp="1"/>
          </p:cNvSpPr>
          <p:nvPr>
            <p:ph type="title" idx="4294967295"/>
          </p:nvPr>
        </p:nvSpPr>
        <p:spPr>
          <a:xfrm>
            <a:off x="74031" y="812471"/>
            <a:ext cx="8988136" cy="620309"/>
          </a:xfrm>
        </p:spPr>
        <p:txBody>
          <a:bodyPr>
            <a:noAutofit/>
          </a:bodyPr>
          <a:lstStyle/>
          <a:p>
            <a:pPr algn="ctr"/>
            <a:r>
              <a:rPr lang="en-US" sz="3600" dirty="0"/>
              <a:t>CHEMISTRY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16669C1-FB8C-4D56-BF62-933D32AA820F}"/>
              </a:ext>
            </a:extLst>
          </p:cNvPr>
          <p:cNvSpPr>
            <a:spLocks noGrp="1"/>
          </p:cNvSpPr>
          <p:nvPr>
            <p:ph type="ftr" sz="quarter" idx="11"/>
          </p:nvPr>
        </p:nvSpPr>
        <p:spPr>
          <a:xfrm>
            <a:off x="457200" y="6492875"/>
            <a:ext cx="7800109"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This photograph shows a gold nugget. </a:t>
            </a:r>
          </a:p>
          <a:p>
            <a:pPr marL="342900" indent="-342900">
              <a:buAutoNum type="alphaLcParenBoth"/>
            </a:pPr>
            <a:r>
              <a:rPr lang="en-US" sz="1600" dirty="0"/>
              <a:t>A scanning-tunneling microscope (STM) can generate views of the surfaces of solids, such as this image of a gold crystal. Each sphere represents one gold atom. (credit a: modification of work by United States Geological Survey; credit b: modification of work by “</a:t>
            </a:r>
            <a:r>
              <a:rPr lang="en-US" sz="1600" dirty="0" err="1"/>
              <a:t>Erwinrossen</a:t>
            </a:r>
            <a:r>
              <a:rPr lang="en-US" sz="1600" dirty="0"/>
              <a:t>”/Wikimedia Commons)</a:t>
            </a:r>
          </a:p>
        </p:txBody>
      </p:sp>
      <p:pic>
        <p:nvPicPr>
          <p:cNvPr id="2" name="Figure" descr="Figure A shows a gold nugget as it would appear to the naked eye. The gold nugget is very irregular, with many sharp edges. It appears gold in color. The microscope image of a gold crystal shows many similarly sized gold stripes that are separated by dark areas. Looking closely, one can see that the gold stripes are made of many, tiny, circular ato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68" b="-186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a:t>
            </a:r>
          </a:p>
        </p:txBody>
      </p:sp>
    </p:spTree>
    <p:extLst>
      <p:ext uri="{BB962C8B-B14F-4D97-AF65-F5344CB8AC3E}">
        <p14:creationId xmlns:p14="http://schemas.microsoft.com/office/powerpoint/2010/main" val="164679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91371BA-7066-4ED6-9EC3-0F4739C7F222}"/>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a:t>These images provide an increasingly closer view: </a:t>
            </a:r>
            <a:r>
              <a:rPr lang="en-US" sz="1600" dirty="0">
                <a:solidFill>
                  <a:srgbClr val="6CB255"/>
                </a:solidFill>
              </a:rPr>
              <a:t>(a) </a:t>
            </a:r>
            <a:r>
              <a:rPr lang="en-US" sz="1600" dirty="0"/>
              <a:t>a cotton boll, </a:t>
            </a:r>
            <a:r>
              <a:rPr lang="en-US" sz="1600" dirty="0">
                <a:solidFill>
                  <a:srgbClr val="6CB255"/>
                </a:solidFill>
              </a:rPr>
              <a:t>(b) </a:t>
            </a:r>
            <a:r>
              <a:rPr lang="en-US" sz="1600" dirty="0"/>
              <a:t>a single cotton fiber viewed under an optical microscope (magnified 40 times), </a:t>
            </a:r>
            <a:r>
              <a:rPr lang="en-US" sz="1600" dirty="0">
                <a:solidFill>
                  <a:srgbClr val="6CB255"/>
                </a:solidFill>
              </a:rPr>
              <a:t>(c) </a:t>
            </a:r>
            <a:r>
              <a:rPr lang="en-US" sz="1600" dirty="0"/>
              <a:t>an image of a cotton fiber obtained with an electron microscope (much higher magnification than with the optical microscope); and </a:t>
            </a:r>
            <a:r>
              <a:rPr lang="en-US" sz="1600" dirty="0">
                <a:solidFill>
                  <a:srgbClr val="6CB255"/>
                </a:solidFill>
              </a:rPr>
              <a:t>(d </a:t>
            </a:r>
            <a:r>
              <a:rPr lang="en-US" sz="1600" dirty="0">
                <a:solidFill>
                  <a:schemeClr val="tx1"/>
                </a:solidFill>
              </a:rPr>
              <a:t>and</a:t>
            </a:r>
            <a:r>
              <a:rPr lang="en-US" sz="1600" dirty="0">
                <a:solidFill>
                  <a:srgbClr val="6CB255"/>
                </a:solidFill>
              </a:rPr>
              <a:t> e) </a:t>
            </a:r>
            <a:r>
              <a:rPr lang="en-US" sz="1600" dirty="0"/>
              <a:t>atomic-level models of the fiber (spheres of different colors represent atoms of different elements). (credit c: modification of work by “</a:t>
            </a:r>
            <a:r>
              <a:rPr lang="en-US" sz="1600" dirty="0" err="1"/>
              <a:t>Featheredtar</a:t>
            </a:r>
            <a:r>
              <a:rPr lang="en-US" sz="1600" dirty="0"/>
              <a:t>”/Wikimedia Commons)</a:t>
            </a:r>
          </a:p>
        </p:txBody>
      </p:sp>
      <p:pic>
        <p:nvPicPr>
          <p:cNvPr id="2" name="Figure" descr="Figure A shows a puffy white cotton boll growing on a brown twig. Figure B shows a magnified cotton strand. The strand appears transparent but contains dark areas within its interior. Figure C shows the surface of several crisscrossing and overlapping cotton fibers. Its surface is rough along the edges but smooth near the center of each strand. Figure D shows three strands of molecules connected into three vertical chains. Each strand contains about five molecules. Figure E shows that the cotton molecule contains about a dozen atoms. The black carbon atoms form rings that are connected by red oxygen atoms. Many of the carbon atoms are also bonded to hydrogen atoms, shown as white balls, or other oxygen ato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7695" b="-3769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1.10</a:t>
            </a:r>
          </a:p>
        </p:txBody>
      </p:sp>
    </p:spTree>
    <p:extLst>
      <p:ext uri="{BB962C8B-B14F-4D97-AF65-F5344CB8AC3E}">
        <p14:creationId xmlns:p14="http://schemas.microsoft.com/office/powerpoint/2010/main" val="3432108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873C527-5895-4125-82D5-AD1867E7DDA7}"/>
              </a:ext>
            </a:extLst>
          </p:cNvPr>
          <p:cNvSpPr>
            <a:spLocks noGrp="1"/>
          </p:cNvSpPr>
          <p:nvPr>
            <p:ph type="ftr" sz="quarter" idx="11"/>
          </p:nvPr>
        </p:nvSpPr>
        <p:spPr>
          <a:xfrm>
            <a:off x="457200" y="6492875"/>
            <a:ext cx="7716982"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elements hydrogen, oxygen, phosphorus, and sulfur form molecules consisting of two or more atoms of the same element. The compounds water, carbon dioxide, and glucose consist of combinations of atoms of different elements.</a:t>
            </a:r>
          </a:p>
        </p:txBody>
      </p:sp>
      <p:pic>
        <p:nvPicPr>
          <p:cNvPr id="2" name="Figure" descr="The hydrogen molecule, H subscript 2, is shown as two small, white balls bonded together. The oxygen molecule O subscript 2, is shown as two red balls bonded together. The phosphorous molecule, P subscript 4, is shown as four orange balls bonded tightly together. The sulfur molecule, S subscript 8, is shown as 8 yellow balls linked together. Water molecules, H subscript 2 O, consist of one red oxygen atom bonded to two smaller white hydrogen atoms. The hydrogen atoms are at an angle on the oxygen molecule. Carbon dioxide, C O subscript 2, consists of one carbon atom and two oxygen atoms. One oxygen atom is bonded to the carbon&amp;#x2019;s right side and the other oxygen is bonded to the carbon&amp;#x2019;s left side. Glucose, C subscript 6 H subscript 12 O subscript 6, contains a chain of carbon atoms that have attached oxygen or hydrogen ato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850" b="-2585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1.11</a:t>
            </a:r>
          </a:p>
        </p:txBody>
      </p:sp>
    </p:spTree>
    <p:extLst>
      <p:ext uri="{BB962C8B-B14F-4D97-AF65-F5344CB8AC3E}">
        <p14:creationId xmlns:p14="http://schemas.microsoft.com/office/powerpoint/2010/main" val="308013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BF3059D-264F-4A4C-87B8-5E50E727A1CD}"/>
              </a:ext>
            </a:extLst>
          </p:cNvPr>
          <p:cNvSpPr>
            <a:spLocks noGrp="1"/>
          </p:cNvSpPr>
          <p:nvPr>
            <p:ph type="ftr" sz="quarter" idx="11"/>
          </p:nvPr>
        </p:nvSpPr>
        <p:spPr>
          <a:xfrm>
            <a:off x="457200" y="6492875"/>
            <a:ext cx="776316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The compound mercury(II) oxide, </a:t>
            </a:r>
            <a:r>
              <a:rPr lang="en-US" sz="1600" dirty="0">
                <a:solidFill>
                  <a:srgbClr val="6CB255"/>
                </a:solidFill>
              </a:rPr>
              <a:t>(b) </a:t>
            </a:r>
            <a:r>
              <a:rPr lang="en-US" sz="1600" dirty="0"/>
              <a:t>when heated, </a:t>
            </a:r>
            <a:r>
              <a:rPr lang="en-US" sz="1600" dirty="0">
                <a:solidFill>
                  <a:srgbClr val="6CB255"/>
                </a:solidFill>
              </a:rPr>
              <a:t>(c)</a:t>
            </a:r>
            <a:r>
              <a:rPr lang="en-US" sz="1600" dirty="0"/>
              <a:t> decomposes into silvery droplets of liquid mercury and invisible oxygen gas. (credit: modification of work by Paul Flowers)</a:t>
            </a:r>
          </a:p>
        </p:txBody>
      </p:sp>
      <p:pic>
        <p:nvPicPr>
          <p:cNvPr id="2" name="Figure" descr="This figure shows a series of three photos labeled a, b, and c. Photo a shows the bottom of a test tube that is filled with an orange-red substance. A slight amount of a silver substance is also visible. Photo b shows the substance in the test tube being heated over a flame. Photo c shows a test tube that is not longer being heated. The orange-red substance is almost completely gone, and small, silver droplets of a substance are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980" b="-2198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1.12</a:t>
            </a:r>
          </a:p>
        </p:txBody>
      </p:sp>
    </p:spTree>
    <p:extLst>
      <p:ext uri="{BB962C8B-B14F-4D97-AF65-F5344CB8AC3E}">
        <p14:creationId xmlns:p14="http://schemas.microsoft.com/office/powerpoint/2010/main" val="3420125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534F860-8402-499A-8F55-4EBFC28270C3}"/>
              </a:ext>
            </a:extLst>
          </p:cNvPr>
          <p:cNvSpPr>
            <a:spLocks noGrp="1"/>
          </p:cNvSpPr>
          <p:nvPr>
            <p:ph type="ftr" sz="quarter" idx="11"/>
          </p:nvPr>
        </p:nvSpPr>
        <p:spPr>
          <a:xfrm>
            <a:off x="457200" y="6492875"/>
            <a:ext cx="7698509"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pPr marL="342900" indent="-342900">
              <a:buAutoNum type="alphaLcParenBoth"/>
            </a:pPr>
            <a:r>
              <a:rPr lang="en-US" sz="1600" dirty="0"/>
              <a:t>Oil and vinegar salad dressing is a heterogeneous mixture because its composition is not uniform throughout. </a:t>
            </a:r>
          </a:p>
          <a:p>
            <a:pPr marL="342900" indent="-342900">
              <a:buAutoNum type="alphaLcParenBoth"/>
            </a:pPr>
            <a:r>
              <a:rPr lang="en-US" sz="1600" dirty="0"/>
              <a:t>A commercial sports drink is a homogeneous mixture because its composition is uniform throughout. (credit a “left”: modification of work by John Mayer; credit a “right”: modification of work by Umberto </a:t>
            </a:r>
            <a:r>
              <a:rPr lang="en-US" sz="1600" dirty="0" err="1"/>
              <a:t>Salvagnin</a:t>
            </a:r>
            <a:r>
              <a:rPr lang="en-US" sz="1600" dirty="0"/>
              <a:t>; </a:t>
            </a:r>
            <a:r>
              <a:rPr lang="en-US" sz="1600" dirty="0" err="1"/>
              <a:t>creditb</a:t>
            </a:r>
            <a:r>
              <a:rPr lang="en-US" sz="1600" dirty="0"/>
              <a:t> “left: modification of work by Jeff Bedford)</a:t>
            </a:r>
          </a:p>
        </p:txBody>
      </p:sp>
      <p:pic>
        <p:nvPicPr>
          <p:cNvPr id="2" name="Figure" descr="Diagram A shows a glass containing a red liquid with a layer of yellow oil floating on the surface of the red liquid. A zoom in box is magnifying a portion of the red liquid that contains some of the yellow oil. The zoomed in image shows that oil is forming round droplets within the red liquid. Diagram B shows a photo of Gatorade G 2. A zoom in box is magnifying a portion of the Gatorade, which is uniformly 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2973" b="-229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1.13</a:t>
            </a:r>
          </a:p>
        </p:txBody>
      </p:sp>
    </p:spTree>
    <p:extLst>
      <p:ext uri="{BB962C8B-B14F-4D97-AF65-F5344CB8AC3E}">
        <p14:creationId xmlns:p14="http://schemas.microsoft.com/office/powerpoint/2010/main" val="2537418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29433FD-F0B1-436C-8B92-74CEA385B010}"/>
              </a:ext>
            </a:extLst>
          </p:cNvPr>
          <p:cNvSpPr>
            <a:spLocks noGrp="1"/>
          </p:cNvSpPr>
          <p:nvPr>
            <p:ph type="ftr" sz="quarter" idx="11"/>
          </p:nvPr>
        </p:nvSpPr>
        <p:spPr>
          <a:xfrm>
            <a:off x="457200" y="6492875"/>
            <a:ext cx="774469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Depending on its properties, a given substance can be classified as a homogeneous mixture, a heterogeneous mixture, a compound, or an element.</a:t>
            </a:r>
          </a:p>
        </p:txBody>
      </p:sp>
      <p:pic>
        <p:nvPicPr>
          <p:cNvPr id="2" name="Figure" descr="This flow chart begins with matter at the top and the question: does the matter have constant properties and composition? If no, then it is a mixture. This leads to the next question: is it uniform throughout? If no, it is heterogeneous. If yes, it is homogenous. If the matter does have constant properties and composition, it is a pure substance. This leads to the next question: can it be simplified chemically? If no, it is an element. If yes, then it is a comp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128" b="-1412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1.14</a:t>
            </a:r>
          </a:p>
        </p:txBody>
      </p:sp>
    </p:spTree>
    <p:extLst>
      <p:ext uri="{BB962C8B-B14F-4D97-AF65-F5344CB8AC3E}">
        <p14:creationId xmlns:p14="http://schemas.microsoft.com/office/powerpoint/2010/main" val="275525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5B86D66-5456-47DD-B3D8-558071C51FA8}"/>
              </a:ext>
            </a:extLst>
          </p:cNvPr>
          <p:cNvSpPr>
            <a:spLocks noGrp="1"/>
          </p:cNvSpPr>
          <p:nvPr>
            <p:ph type="ftr" sz="quarter" idx="11"/>
          </p:nvPr>
        </p:nvSpPr>
        <p:spPr>
          <a:xfrm>
            <a:off x="457200" y="6492875"/>
            <a:ext cx="773545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decomposition of water is shown at the macroscopic, microscopic, and symbolic levels. The battery provides an electric current (microscopic) that decomposes water. At the macroscopic level, the liquid separates into the gases hydrogen (on the left) and oxygen (on the right). Symbolically, this change is presented by showing how liquid H</a:t>
            </a:r>
            <a:r>
              <a:rPr lang="en-US" sz="1600" baseline="-25000" dirty="0"/>
              <a:t>2</a:t>
            </a:r>
            <a:r>
              <a:rPr lang="en-US" sz="1600" dirty="0"/>
              <a:t>O separates into H</a:t>
            </a:r>
            <a:r>
              <a:rPr lang="en-US" sz="1600" baseline="-25000" dirty="0"/>
              <a:t>2</a:t>
            </a:r>
            <a:r>
              <a:rPr lang="en-US" sz="1600" dirty="0"/>
              <a:t> and O</a:t>
            </a:r>
            <a:r>
              <a:rPr lang="en-US" sz="1600" baseline="-25000" dirty="0"/>
              <a:t>2 </a:t>
            </a:r>
            <a:r>
              <a:rPr lang="en-US" sz="1600" dirty="0"/>
              <a:t>gases.</a:t>
            </a:r>
          </a:p>
        </p:txBody>
      </p:sp>
      <p:pic>
        <p:nvPicPr>
          <p:cNvPr id="2" name="Figure" descr="A rectangular battery is immersed in a beaker filled with liquid. Each of the battery terminals are covered by an overturned test tube. The test tubes each contain a bubbling liquid. Zoom in areas indicate that the liquid in the beaker is water, 2 H subscript 2 O liquid. The bubbles in the test tube over the negative terminal are hydrogen gas, 2 H subscript 2 gas. The bubbles in the test tube over the positive terminal are oxygen gas, O subscript 2 ga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500" r="-2650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1.15</a:t>
            </a:r>
          </a:p>
        </p:txBody>
      </p:sp>
    </p:spTree>
    <p:extLst>
      <p:ext uri="{BB962C8B-B14F-4D97-AF65-F5344CB8AC3E}">
        <p14:creationId xmlns:p14="http://schemas.microsoft.com/office/powerpoint/2010/main" val="472685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1397625-9781-490D-A921-A496339FB843}"/>
              </a:ext>
            </a:extLst>
          </p:cNvPr>
          <p:cNvSpPr>
            <a:spLocks noGrp="1"/>
          </p:cNvSpPr>
          <p:nvPr>
            <p:ph type="ftr" sz="quarter" idx="11"/>
          </p:nvPr>
        </p:nvSpPr>
        <p:spPr>
          <a:xfrm>
            <a:off x="457200" y="6492875"/>
            <a:ext cx="776316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fuel cell generates electrical energy from hydrogen and oxygen via an electrochemical process and produces only water as the waste product.</a:t>
            </a:r>
          </a:p>
        </p:txBody>
      </p:sp>
      <p:pic>
        <p:nvPicPr>
          <p:cNvPr id="2" name="Figure" descr="The fuel cell consists of a proton exchange membrane sandwiched between an anode and a cathode. Hydrogen gas enters the battery near the anode. Oxygen gas enters the battery near the cathode. The entering hydrogen gas is broken up into single white spheres that each have a positive charge. These are protons. The protons repel negatively-charged electrons within the anode. These electrons travel through a circuit, providing electricity to anything attached to the battery. The protons continue through the proton exchange membrane and through the cathode to reach the oxygen gas molecules at the opposite end of the battery. There, the oxygen atoms split up into single red spheres. Each oxygen atom takes on two of the incoming protons to form a water molecu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129" r="-3812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1.16</a:t>
            </a:r>
          </a:p>
        </p:txBody>
      </p:sp>
    </p:spTree>
    <p:extLst>
      <p:ext uri="{BB962C8B-B14F-4D97-AF65-F5344CB8AC3E}">
        <p14:creationId xmlns:p14="http://schemas.microsoft.com/office/powerpoint/2010/main" val="324847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B94A260-30A2-422B-84B9-F84A7CE87D93}"/>
              </a:ext>
            </a:extLst>
          </p:cNvPr>
          <p:cNvSpPr>
            <a:spLocks noGrp="1"/>
          </p:cNvSpPr>
          <p:nvPr>
            <p:ph type="ftr" sz="quarter" idx="11"/>
          </p:nvPr>
        </p:nvSpPr>
        <p:spPr>
          <a:xfrm>
            <a:off x="457200" y="6492875"/>
            <a:ext cx="778163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Almost one-third of naturally occurring elements are used to make a cell phone. (credit: modification of work by John Taylor)</a:t>
            </a:r>
          </a:p>
        </p:txBody>
      </p:sp>
      <p:pic>
        <p:nvPicPr>
          <p:cNvPr id="2" name="Figure" descr="A cell phone is labeled to show what its components are made of. The case components are made of polymers such as A B S and or metals such as aluminum, iron, and magnesium. The processor components are made of silicon, common metals such as copper, tin and gold, and uncommon elements such as yttrium and gadolinium. The screen components are made of silicon oxide, also known as glass. The glass is strengthened by the addition of aluminum, sodium, and potassium. The battery components contain lithium combined with other metals such as cobalt, iron, and copp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404" r="-1140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1.17</a:t>
            </a:r>
          </a:p>
        </p:txBody>
      </p:sp>
    </p:spTree>
    <p:extLst>
      <p:ext uri="{BB962C8B-B14F-4D97-AF65-F5344CB8AC3E}">
        <p14:creationId xmlns:p14="http://schemas.microsoft.com/office/powerpoint/2010/main" val="797953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945D215-8E54-4117-906A-AADAE2843E41}"/>
              </a:ext>
            </a:extLst>
          </p:cNvPr>
          <p:cNvSpPr>
            <a:spLocks noGrp="1"/>
          </p:cNvSpPr>
          <p:nvPr>
            <p:ph type="ftr" sz="quarter" idx="11"/>
          </p:nvPr>
        </p:nvSpPr>
        <p:spPr>
          <a:xfrm>
            <a:off x="457200" y="6492875"/>
            <a:ext cx="765232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Wax undergoes a physical change when solid wax is heated and forms liquid wax. </a:t>
            </a:r>
          </a:p>
          <a:p>
            <a:pPr marL="342900" indent="-342900">
              <a:buAutoNum type="alphaLcParenBoth"/>
            </a:pPr>
            <a:r>
              <a:rPr lang="en-US" sz="1600" dirty="0"/>
              <a:t>Steam condensing inside a cooking pot is a physical change, as water vapor is changed into liquid water. (credit a: modification of work by “95jb14”/Wikimedia Commons; credit b: modification of work by “</a:t>
            </a:r>
            <a:r>
              <a:rPr lang="en-US" sz="1600" dirty="0" err="1"/>
              <a:t>mjneuby</a:t>
            </a:r>
            <a:r>
              <a:rPr lang="en-US" sz="1600" dirty="0"/>
              <a:t>”/Flickr)</a:t>
            </a:r>
          </a:p>
        </p:txBody>
      </p:sp>
      <p:pic>
        <p:nvPicPr>
          <p:cNvPr id="2" name="Figure" descr="Figure A is a photograph of 5 brightly burning candles. The wax of the candles has melted. Figure B is a photograph of something being heated on a stove in a pot. Water droplets are forming on the underside of a glass cover that has been placed over the p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23" b="-212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1.18</a:t>
            </a:r>
          </a:p>
        </p:txBody>
      </p:sp>
    </p:spTree>
    <p:extLst>
      <p:ext uri="{BB962C8B-B14F-4D97-AF65-F5344CB8AC3E}">
        <p14:creationId xmlns:p14="http://schemas.microsoft.com/office/powerpoint/2010/main" val="342962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AF66BFD-A49C-4399-A76E-4F438AAC5E43}"/>
              </a:ext>
            </a:extLst>
          </p:cNvPr>
          <p:cNvSpPr>
            <a:spLocks noGrp="1"/>
          </p:cNvSpPr>
          <p:nvPr>
            <p:ph type="ftr" sz="quarter" idx="11"/>
          </p:nvPr>
        </p:nvSpPr>
        <p:spPr>
          <a:xfrm>
            <a:off x="457200" y="6492875"/>
            <a:ext cx="781858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Chemical substances and processes are essential for our existence, providing sustenance, keeping us clean and healthy, fabricating electronic devices, enabling transportation, and much more. (credit “left”: modification of work by “</a:t>
            </a:r>
            <a:r>
              <a:rPr lang="en-US" sz="1600" dirty="0" err="1"/>
              <a:t>vxla</a:t>
            </a:r>
            <a:r>
              <a:rPr lang="en-US" sz="1600" dirty="0"/>
              <a:t>”/Flickr; credit “left middle”: modification of work by “the Italian voice”/Flickr; credit “right middle”: modification of work by Jason Trim; credit “right”: modification of work by “</a:t>
            </a:r>
            <a:r>
              <a:rPr lang="en-US" sz="1600" dirty="0" err="1"/>
              <a:t>gosheshe</a:t>
            </a:r>
            <a:r>
              <a:rPr lang="en-US" sz="1600" dirty="0"/>
              <a:t>”/Flickr)</a:t>
            </a:r>
          </a:p>
        </p:txBody>
      </p:sp>
      <p:pic>
        <p:nvPicPr>
          <p:cNvPr id="2" name="Figure" descr="Chemical substances and processes are essential for our existence, providing sustenance, keeping us clean and healthy, fabricating electronic devices, enabling transportation, and much more. (credit “left”: modification of work by “vxla”/Flickr; credit “left middle”: modification of work by “the Italian voice”/Flickr; credit “right middle”: modification of work by Jason Trim; credit “right”: modification of work by “gosheshe”/Flick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2615" b="-52615"/>
          <a:stretch>
            <a:fillRect/>
          </a:stretch>
        </p:blipFill>
        <p:spPr>
          <a:xfrm>
            <a:off x="457200" y="1122363"/>
            <a:ext cx="8062913" cy="3500437"/>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a:t>
            </a:r>
          </a:p>
        </p:txBody>
      </p:sp>
    </p:spTree>
    <p:extLst>
      <p:ext uri="{BB962C8B-B14F-4D97-AF65-F5344CB8AC3E}">
        <p14:creationId xmlns:p14="http://schemas.microsoft.com/office/powerpoint/2010/main" val="355896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379EE05-B2A6-4A27-A772-0521C4EED063}"/>
              </a:ext>
            </a:extLst>
          </p:cNvPr>
          <p:cNvSpPr>
            <a:spLocks noGrp="1"/>
          </p:cNvSpPr>
          <p:nvPr>
            <p:ph type="ftr" sz="quarter" idx="11"/>
          </p:nvPr>
        </p:nvSpPr>
        <p:spPr>
          <a:xfrm>
            <a:off x="457200" y="6492875"/>
            <a:ext cx="7790873"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a:t>
            </a:r>
            <a:r>
              <a:rPr lang="en-US" sz="1600" dirty="0"/>
              <a:t> One of the chemical properties of iron is that it rusts; </a:t>
            </a:r>
            <a:r>
              <a:rPr lang="en-US" sz="1600" dirty="0">
                <a:solidFill>
                  <a:srgbClr val="6CB255"/>
                </a:solidFill>
              </a:rPr>
              <a:t>(b)</a:t>
            </a:r>
            <a:r>
              <a:rPr lang="en-US" sz="1600" dirty="0"/>
              <a:t> one of the chemical properties of chromium is that it does not. (credit a: modification of work by Tony </a:t>
            </a:r>
            <a:r>
              <a:rPr lang="en-US" sz="1600" dirty="0" err="1"/>
              <a:t>Hisgett</a:t>
            </a:r>
            <a:r>
              <a:rPr lang="en-US" sz="1600" dirty="0"/>
              <a:t>; credit b: modification of work by “</a:t>
            </a:r>
            <a:r>
              <a:rPr lang="en-US" sz="1600" dirty="0" err="1"/>
              <a:t>Atoma</a:t>
            </a:r>
            <a:r>
              <a:rPr lang="en-US" sz="1600" dirty="0"/>
              <a:t>”/Wikimedia Commons)</a:t>
            </a:r>
          </a:p>
        </p:txBody>
      </p:sp>
      <p:pic>
        <p:nvPicPr>
          <p:cNvPr id="2" name="Figure" descr="Figure A is a photo of metal machinery that is now mostly covered with reddish orange rust. Figure B shows the silver colored chrome parts of a motorcycle. One of the parts is so shiny that you can see a reflection of the surrounding street and buildin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93" b="-99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1.19</a:t>
            </a:r>
          </a:p>
        </p:txBody>
      </p:sp>
    </p:spTree>
    <p:extLst>
      <p:ext uri="{BB962C8B-B14F-4D97-AF65-F5344CB8AC3E}">
        <p14:creationId xmlns:p14="http://schemas.microsoft.com/office/powerpoint/2010/main" val="1020377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69F3932-726D-4B7C-AF75-B2D9C8CD2C2B}"/>
              </a:ext>
            </a:extLst>
          </p:cNvPr>
          <p:cNvSpPr>
            <a:spLocks noGrp="1"/>
          </p:cNvSpPr>
          <p:nvPr>
            <p:ph type="ftr" sz="quarter" idx="11"/>
          </p:nvPr>
        </p:nvSpPr>
        <p:spPr>
          <a:xfrm>
            <a:off x="457200" y="6492875"/>
            <a:ext cx="7735455"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Autofit/>
          </a:bodyPr>
          <a:lstStyle/>
          <a:p>
            <a:r>
              <a:rPr lang="en-US" sz="1200" dirty="0">
                <a:solidFill>
                  <a:srgbClr val="6CB255"/>
                </a:solidFill>
              </a:rPr>
              <a:t>(a) </a:t>
            </a:r>
            <a:r>
              <a:rPr lang="en-US" sz="1200" dirty="0"/>
              <a:t>Copper and nitric acid undergo a chemical change to form copper nitrate and brown, gaseous nitrogen dioxide. </a:t>
            </a:r>
            <a:r>
              <a:rPr lang="en-US" sz="1200" dirty="0">
                <a:solidFill>
                  <a:srgbClr val="6CB255"/>
                </a:solidFill>
              </a:rPr>
              <a:t>(b)</a:t>
            </a:r>
            <a:r>
              <a:rPr lang="en-US" sz="1200" dirty="0"/>
              <a:t> During the combustion of a match, cellulose in the match and oxygen from the air undergo a chemical change to form carbon dioxide and water vapor. </a:t>
            </a:r>
            <a:r>
              <a:rPr lang="en-US" sz="1200" dirty="0">
                <a:solidFill>
                  <a:srgbClr val="6CB255"/>
                </a:solidFill>
              </a:rPr>
              <a:t>(c)</a:t>
            </a:r>
            <a:r>
              <a:rPr lang="en-US" sz="1200" dirty="0"/>
              <a:t> Cooking red meat causes a number of chemical changes, including the oxidation of iron in myoglobin that results in the familiar red-to-brown color change. </a:t>
            </a:r>
            <a:r>
              <a:rPr lang="en-US" sz="1200" dirty="0">
                <a:solidFill>
                  <a:srgbClr val="6CB255"/>
                </a:solidFill>
              </a:rPr>
              <a:t>(d)</a:t>
            </a:r>
            <a:r>
              <a:rPr lang="en-US" sz="1200" dirty="0"/>
              <a:t> A banana turning brown is a chemical change as new, darker (and less tasty) substances form. (credit b: modification of work by Jeff Turner; credit c: modification of work by Gloria </a:t>
            </a:r>
            <a:r>
              <a:rPr lang="en-US" sz="1200" dirty="0" err="1"/>
              <a:t>Cabada</a:t>
            </a:r>
            <a:r>
              <a:rPr lang="en-US" sz="1200" dirty="0"/>
              <a:t>-Leman; credit d: modification of work by Roberto </a:t>
            </a:r>
            <a:r>
              <a:rPr lang="pl-PL" sz="1200" dirty="0" err="1"/>
              <a:t>Verzo</a:t>
            </a:r>
            <a:r>
              <a:rPr lang="pl-PL" sz="1200" dirty="0"/>
              <a:t>)</a:t>
            </a:r>
            <a:endParaRPr lang="en-US" sz="1200" dirty="0"/>
          </a:p>
        </p:txBody>
      </p:sp>
      <p:pic>
        <p:nvPicPr>
          <p:cNvPr id="2" name="Figure" descr="Figure A is a photo of the flask containing a blue liquid. Several strands of brownish copper are immersed into the blue liquid. There is a brownish gas rising from the liquid and filling the upper part of the flask. Figure B shows a burning match. Figure C shows red meat being cooked in a pan. Figure D shows a small bunch of yellow bananas that have many black spo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242" r="-5124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1.20</a:t>
            </a:r>
          </a:p>
        </p:txBody>
      </p:sp>
    </p:spTree>
    <p:extLst>
      <p:ext uri="{BB962C8B-B14F-4D97-AF65-F5344CB8AC3E}">
        <p14:creationId xmlns:p14="http://schemas.microsoft.com/office/powerpoint/2010/main" val="4248508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BAC38BD-AD6B-4996-B0E5-8EF8B9564897}"/>
              </a:ext>
            </a:extLst>
          </p:cNvPr>
          <p:cNvSpPr>
            <a:spLocks noGrp="1"/>
          </p:cNvSpPr>
          <p:nvPr>
            <p:ph type="ftr" sz="quarter" idx="11"/>
          </p:nvPr>
        </p:nvSpPr>
        <p:spPr>
          <a:xfrm>
            <a:off x="457200" y="6492875"/>
            <a:ext cx="771698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National Fire Protection Agency (NFPA) hazard diamond summarizes the major hazards of a chemical substance.</a:t>
            </a:r>
          </a:p>
        </p:txBody>
      </p:sp>
      <p:pic>
        <p:nvPicPr>
          <p:cNvPr id="2" name="Figure" descr="The diamond is subdivided into four smaller diamonds. The upper diamond is colored red and is associated with fire hazards. The numbers in the fire hazard diamond range from 0 to 4. As the numbers increase, the chemical&amp;#x2019;s flash point decreases. 0 indicates a substance that will not burn, 1 indicates a substance with a flashpoint above 200 degrees Fahrenheit, 2 indicates a substance with a flashpoint above 100 degrees Fahrenheit and not exceeding 200 degrees Fahrenheit, 3 indicates a substance with a flashpoint below 100 degrees Fahrenheit, and 4 indicates a substance with a flashpoint below 73 degrees Fahrenheit. The right-hand diamond is yellow and is associated with reactivity. The reactivity numbers range from 0 to 4. 0 indicates a stable chemical, 1 indicates a chemical that is unstable if heated, 2 indicates the possibility of a violent chemical change, 3 indicates that shock and heat may detonate the chemical and 4 indicates that the chemical may detonate. The lower diamond is white and is associated with specific hazards. These contain abbreviations that describe specific hazardous characteristic of the chemical. O X indicates an oxidizer, A C I D indicates an acid, A L K indicates an alkali, C O R indicates corrosive, a W with a line through it indicates use no water, and a symbol of a dot surrounded by three triangles indicates radioactive. The leftmost diamond is blue and is associated with health hazards. The numbers in the health hazard diamond range from 0 to 4. 0 indicates a normal material, 1 indicates slightly hazardous, 2 indicates hazardous, 3 indicates extreme danger, and 4 indicates deadl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44" r="-3024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a:t>
            </a:r>
          </a:p>
        </p:txBody>
      </p:sp>
    </p:spTree>
    <p:extLst>
      <p:ext uri="{BB962C8B-B14F-4D97-AF65-F5344CB8AC3E}">
        <p14:creationId xmlns:p14="http://schemas.microsoft.com/office/powerpoint/2010/main" val="3921360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D920A95-344F-4EF0-8E9F-ED3ECC2D1139}"/>
              </a:ext>
            </a:extLst>
          </p:cNvPr>
          <p:cNvSpPr>
            <a:spLocks noGrp="1"/>
          </p:cNvSpPr>
          <p:nvPr>
            <p:ph type="ftr" sz="quarter" idx="11"/>
          </p:nvPr>
        </p:nvSpPr>
        <p:spPr>
          <a:xfrm>
            <a:off x="457200" y="6492875"/>
            <a:ext cx="772621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periodic table shows how elements may be grouped according to certain similar properties. Note the background color denotes whether an element is a metal, metalloid, or nonmetal, whereas the element symbol color indicates whether it is a solid, liquid, or gas.</a:t>
            </a:r>
          </a:p>
        </p:txBody>
      </p:sp>
      <p:pic>
        <p:nvPicPr>
          <p:cNvPr id="2" name="Figure" descr="On this depiction of the periodic table, the metals are indicated with a yellow color and dominate the left two thirds of the periodic table. The nonmetals are colored peach and are largely confined to the upper right area of the table, with the exception of hydrogen, H, which is located in the extreme upper left of the table. The metalloids are colored purple and form a diagonal border between the metal and nonmetal areas of the table. Group 13 contains both metals and metalloids. Group 17 contains both nonmetals and metalloids. Groups 14 through 16 contain at least one representative of a metal, a metalloid, and a nonmetal. A key shows that, at room temperature, metals are solids, metalloids are liquids, and nonmetals are gas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019" r="-4001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a:t>
            </a:r>
          </a:p>
        </p:txBody>
      </p:sp>
    </p:spTree>
    <p:extLst>
      <p:ext uri="{BB962C8B-B14F-4D97-AF65-F5344CB8AC3E}">
        <p14:creationId xmlns:p14="http://schemas.microsoft.com/office/powerpoint/2010/main" val="1511530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168B9C6-BCCB-4BB2-B06B-9CD4DE77137C}"/>
              </a:ext>
            </a:extLst>
          </p:cNvPr>
          <p:cNvSpPr>
            <a:spLocks noGrp="1"/>
          </p:cNvSpPr>
          <p:nvPr>
            <p:ph type="ftr" sz="quarter" idx="11"/>
          </p:nvPr>
        </p:nvSpPr>
        <p:spPr>
          <a:xfrm>
            <a:off x="457200" y="6492875"/>
            <a:ext cx="771698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relative lengths of 1 m, 1 </a:t>
            </a:r>
            <a:r>
              <a:rPr lang="en-US" sz="1600" dirty="0" err="1"/>
              <a:t>yd</a:t>
            </a:r>
            <a:r>
              <a:rPr lang="en-US" sz="1600" dirty="0"/>
              <a:t>, 1 cm, and 1 in. are shown (not actual size), as well as comparisons of 2.54 cm and 1 in., and of 1 m and 1.094 yd.</a:t>
            </a:r>
          </a:p>
        </p:txBody>
      </p:sp>
      <p:pic>
        <p:nvPicPr>
          <p:cNvPr id="2" name="Figure" descr="One meter is slightly larger than a yard and one centimeter is less than half the size of one inch. 1 inch is equal to 2.54 cm. 1 m is equal to 1.094 yards which is equal to 39.36 inch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616" r="-661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1.23</a:t>
            </a:r>
          </a:p>
        </p:txBody>
      </p:sp>
    </p:spTree>
    <p:extLst>
      <p:ext uri="{BB962C8B-B14F-4D97-AF65-F5344CB8AC3E}">
        <p14:creationId xmlns:p14="http://schemas.microsoft.com/office/powerpoint/2010/main" val="2684707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F711A68-4018-42E5-84B1-34E2CB2A6A00}"/>
              </a:ext>
            </a:extLst>
          </p:cNvPr>
          <p:cNvSpPr>
            <a:spLocks noGrp="1"/>
          </p:cNvSpPr>
          <p:nvPr>
            <p:ph type="ftr" sz="quarter" idx="11"/>
          </p:nvPr>
        </p:nvSpPr>
        <p:spPr>
          <a:xfrm>
            <a:off x="457200" y="6492875"/>
            <a:ext cx="764309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replica prototype kilogram is housed at the National Institute of Standards and Technology (NIST) in Maryland. (credit: National Institutes of Standards and Technology)</a:t>
            </a:r>
          </a:p>
        </p:txBody>
      </p:sp>
      <p:pic>
        <p:nvPicPr>
          <p:cNvPr id="2" name="Figure" descr="The photo shows a small metal cylinder on a stand. The cylinder is covered with 2 glass lids, with the smaller glass lid encased within the larger glass li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290" r="-4290"/>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1.24</a:t>
            </a:r>
          </a:p>
        </p:txBody>
      </p:sp>
    </p:spTree>
    <p:extLst>
      <p:ext uri="{BB962C8B-B14F-4D97-AF65-F5344CB8AC3E}">
        <p14:creationId xmlns:p14="http://schemas.microsoft.com/office/powerpoint/2010/main" val="3285096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CC96B7C-C87E-457F-94F6-2BED15217EF9}"/>
              </a:ext>
            </a:extLst>
          </p:cNvPr>
          <p:cNvSpPr>
            <a:spLocks noGrp="1"/>
          </p:cNvSpPr>
          <p:nvPr>
            <p:ph type="ftr" sz="quarter" idx="11"/>
          </p:nvPr>
        </p:nvSpPr>
        <p:spPr>
          <a:xfrm>
            <a:off x="457200" y="6492875"/>
            <a:ext cx="778163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To measure the volume of liquid in this graduated cylinder, you must mentally subdivide the distance between the 21 and 22 mL marks into tenths of a milliliter, and then make a reading (estimate) at the bottom of the </a:t>
            </a:r>
            <a:r>
              <a:rPr lang="de-DE" sz="1600" dirty="0" err="1"/>
              <a:t>meniscus</a:t>
            </a:r>
            <a:r>
              <a:rPr lang="de-DE" sz="1600" dirty="0"/>
              <a:t>.</a:t>
            </a:r>
            <a:endParaRPr lang="en-US" sz="1600" dirty="0"/>
          </a:p>
        </p:txBody>
      </p:sp>
      <p:pic>
        <p:nvPicPr>
          <p:cNvPr id="2" name="Figure" descr="This diagram shows a 25 milliliter graduated cylinder filled with about 20.8 milliliters of fluid. The diagram zooms in on the meniscus, which is the curved surface of the water that is visible when the graduated cylinder is viewed from the side. You make the reading at the lowest point of the curve of the menisc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831" r="-1583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1.26</a:t>
            </a:r>
          </a:p>
        </p:txBody>
      </p:sp>
    </p:spTree>
    <p:extLst>
      <p:ext uri="{BB962C8B-B14F-4D97-AF65-F5344CB8AC3E}">
        <p14:creationId xmlns:p14="http://schemas.microsoft.com/office/powerpoint/2010/main" val="4132596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0651C4C-CFA8-4240-A98D-D7513E30AFFB}"/>
              </a:ext>
            </a:extLst>
          </p:cNvPr>
          <p:cNvSpPr>
            <a:spLocks noGrp="1"/>
          </p:cNvSpPr>
          <p:nvPr>
            <p:ph type="ftr" sz="quarter" idx="11"/>
          </p:nvPr>
        </p:nvSpPr>
        <p:spPr>
          <a:xfrm>
            <a:off x="457200" y="6492875"/>
            <a:ext cx="7790873"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The relative volumes are shown for cubes of 1 m</a:t>
            </a:r>
            <a:r>
              <a:rPr lang="en-US" sz="1600" baseline="30000" dirty="0"/>
              <a:t>3</a:t>
            </a:r>
            <a:r>
              <a:rPr lang="en-US" sz="1600" dirty="0"/>
              <a:t>, 1 dm</a:t>
            </a:r>
            <a:r>
              <a:rPr lang="en-US" sz="1600" baseline="30000" dirty="0"/>
              <a:t>3</a:t>
            </a:r>
            <a:r>
              <a:rPr lang="en-US" sz="1600" dirty="0"/>
              <a:t> (1 L), and 1 cm</a:t>
            </a:r>
            <a:r>
              <a:rPr lang="en-US" sz="1600" baseline="30000" dirty="0"/>
              <a:t>3</a:t>
            </a:r>
            <a:r>
              <a:rPr lang="en-US" sz="1600" dirty="0"/>
              <a:t> (1 mL) (not to scale). </a:t>
            </a:r>
          </a:p>
          <a:p>
            <a:pPr marL="342900" indent="-342900">
              <a:buAutoNum type="alphaLcParenBoth"/>
            </a:pPr>
            <a:r>
              <a:rPr lang="en-US" sz="1600" dirty="0"/>
              <a:t>The diameter of a dime is compared relative to the edge length of a 1-cm</a:t>
            </a:r>
            <a:r>
              <a:rPr lang="en-US" sz="1600" baseline="30000" dirty="0"/>
              <a:t>3</a:t>
            </a:r>
            <a:r>
              <a:rPr lang="en-US" sz="1600" dirty="0"/>
              <a:t> (1-mL) cube.</a:t>
            </a:r>
          </a:p>
        </p:txBody>
      </p:sp>
      <p:pic>
        <p:nvPicPr>
          <p:cNvPr id="2" name="Figure" descr="Figure A shows a large cube, which has a volume of 1 meter cubed. This larger cube is made up of many smaller cubes in a 10 by 10 pattern. Each of these smaller cubes has a volume of 1 decimeter cubed, or one liter. Each of these smaller cubes is, in turn, made up of many tiny cubes. Each of these tiny cubes has a volume of 1 centimeter cubed, or one milliliter. A one cubic centimeter cube is about the same width as a dime, which has a width of 1.8 centime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790" r="-147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1.25</a:t>
            </a:r>
          </a:p>
        </p:txBody>
      </p:sp>
    </p:spTree>
    <p:extLst>
      <p:ext uri="{BB962C8B-B14F-4D97-AF65-F5344CB8AC3E}">
        <p14:creationId xmlns:p14="http://schemas.microsoft.com/office/powerpoint/2010/main" val="1518028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sclaimer">
            <a:extLst>
              <a:ext uri="{FF2B5EF4-FFF2-40B4-BE49-F238E27FC236}">
                <a16:creationId xmlns:a16="http://schemas.microsoft.com/office/drawing/2014/main" id="{0D5C5F96-A112-4EBF-95BF-E706688FCAB4}"/>
              </a:ext>
            </a:extLst>
          </p:cNvPr>
          <p:cNvSpPr>
            <a:spLocks noGrp="1"/>
          </p:cNvSpPr>
          <p:nvPr>
            <p:ph type="ftr" sz="quarter" idx="11"/>
          </p:nvPr>
        </p:nvSpPr>
        <p:spPr>
          <a:xfrm>
            <a:off x="457200" y="6492875"/>
            <a:ext cx="781858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3" name="Figure Legend" hidden="1"/>
          <p:cNvSpPr>
            <a:spLocks noGrp="1"/>
          </p:cNvSpPr>
          <p:nvPr>
            <p:ph type="body" sz="quarter" idx="14"/>
          </p:nvPr>
        </p:nvSpPr>
        <p:spPr/>
        <p:txBody>
          <a:bodyPr/>
          <a:lstStyle/>
          <a:p>
            <a:endParaRPr lang="en-US"/>
          </a:p>
        </p:txBody>
      </p:sp>
      <p:pic>
        <p:nvPicPr>
          <p:cNvPr id="2" name="Figure" descr="This diagram shows the initial volume of water in a graduated cylinder as 13.5 milliliters. A 69.658 gram piece of metal rebar is added to the graduated cylinder, causing the water to reach a final volume of 22.4 millilit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657" r="-3765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b="1" dirty="0"/>
              <a:t>Example 1.7.1</a:t>
            </a:r>
            <a:endParaRPr lang="en-US" dirty="0"/>
          </a:p>
        </p:txBody>
      </p:sp>
    </p:spTree>
    <p:extLst>
      <p:ext uri="{BB962C8B-B14F-4D97-AF65-F5344CB8AC3E}">
        <p14:creationId xmlns:p14="http://schemas.microsoft.com/office/powerpoint/2010/main" val="1788169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BDFDCC9-091C-44CB-A90B-766916A97BB3}"/>
              </a:ext>
            </a:extLst>
          </p:cNvPr>
          <p:cNvSpPr>
            <a:spLocks noGrp="1"/>
          </p:cNvSpPr>
          <p:nvPr>
            <p:ph type="ftr" sz="quarter" idx="11"/>
          </p:nvPr>
        </p:nvSpPr>
        <p:spPr>
          <a:xfrm>
            <a:off x="457200" y="6492875"/>
            <a:ext cx="7800109"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diagram shows the initial volume of water in a graduated cylinder as 17.1 milliliters. A 51.842 gram gold colored rock is added to the graduated cylinder, causing the water to reach a final volume of 19.8 millilit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893" r="-3789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b="1" dirty="0"/>
              <a:t>Example 1.7.2</a:t>
            </a:r>
            <a:endParaRPr lang="en-US" dirty="0"/>
          </a:p>
        </p:txBody>
      </p:sp>
    </p:spTree>
    <p:extLst>
      <p:ext uri="{BB962C8B-B14F-4D97-AF65-F5344CB8AC3E}">
        <p14:creationId xmlns:p14="http://schemas.microsoft.com/office/powerpoint/2010/main" val="2557819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5544940-06F7-4366-96D5-A9210C9EB5EE}"/>
              </a:ext>
            </a:extLst>
          </p:cNvPr>
          <p:cNvSpPr>
            <a:spLocks noGrp="1"/>
          </p:cNvSpPr>
          <p:nvPr>
            <p:ph type="ftr" sz="quarter" idx="11"/>
          </p:nvPr>
        </p:nvSpPr>
        <p:spPr>
          <a:xfrm>
            <a:off x="457200" y="6492875"/>
            <a:ext cx="765232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portrayal shows an alchemist’s workshop circa 1580. Although alchemy made some useful contributions to how to manipulate matter, it was not scientific by modern standards. (credit: Chemical Heritage Foundation)</a:t>
            </a:r>
          </a:p>
        </p:txBody>
      </p:sp>
      <p:pic>
        <p:nvPicPr>
          <p:cNvPr id="2" name="Figure" descr="This portrayal shows an alchemist’s workshop circa 1580. Although alchemy made some useful contributions to how to manipulate matter, it was not scientific by modern standards. (credit: Chemical Heritage Found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750" r="-3175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a:t>
            </a:r>
          </a:p>
        </p:txBody>
      </p:sp>
    </p:spTree>
    <p:extLst>
      <p:ext uri="{BB962C8B-B14F-4D97-AF65-F5344CB8AC3E}">
        <p14:creationId xmlns:p14="http://schemas.microsoft.com/office/powerpoint/2010/main" val="1039996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9C9AA738-6CE7-4603-AC9B-F465283FF3DB}"/>
              </a:ext>
            </a:extLst>
          </p:cNvPr>
          <p:cNvSpPr>
            <a:spLocks noGrp="1"/>
          </p:cNvSpPr>
          <p:nvPr>
            <p:ph type="ftr" sz="quarter" idx="11"/>
          </p:nvPr>
        </p:nvSpPr>
        <p:spPr>
          <a:xfrm>
            <a:off x="457200" y="6492875"/>
            <a:ext cx="7698509"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pPr marL="342900" indent="-342900">
              <a:buAutoNum type="alphaLcParenBoth"/>
            </a:pPr>
            <a:r>
              <a:rPr lang="en-US" sz="1400" dirty="0"/>
              <a:t>These arrows are close to both the bull’s eye and one another, so they are both accurate and precise. </a:t>
            </a:r>
          </a:p>
          <a:p>
            <a:pPr marL="342900" indent="-342900">
              <a:buAutoNum type="alphaLcParenBoth"/>
            </a:pPr>
            <a:r>
              <a:rPr lang="en-US" sz="1400" dirty="0"/>
              <a:t>These arrows are close to one another but not on target, so they are precise but not accurate. </a:t>
            </a:r>
          </a:p>
          <a:p>
            <a:pPr marL="342900" indent="-342900">
              <a:buAutoNum type="alphaLcParenBoth"/>
            </a:pPr>
            <a:r>
              <a:rPr lang="en-US" sz="1400" dirty="0"/>
              <a:t>These arrows are neither on target nor close to one another, so they are neither accurate nor precise.</a:t>
            </a:r>
          </a:p>
        </p:txBody>
      </p:sp>
      <p:pic>
        <p:nvPicPr>
          <p:cNvPr id="3" name="Figure" descr="Figures A through C each show targets with holes where the arrows hit. The archer in figure A was both accurate and precise as all 3 arrows are clustered in the center of the target. In figure B, the archer is precise but not accurate, as all 3 arrows are clustered together but to the upper right of the center of the target. In Figure C, the archer is neither accurate nor precise as the 3 holes are not close together and are located both to the upper right and right of the targ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982" b="-1398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1.27</a:t>
            </a:r>
          </a:p>
        </p:txBody>
      </p:sp>
    </p:spTree>
    <p:extLst>
      <p:ext uri="{BB962C8B-B14F-4D97-AF65-F5344CB8AC3E}">
        <p14:creationId xmlns:p14="http://schemas.microsoft.com/office/powerpoint/2010/main" val="440116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7344CDE-2286-428B-BB0F-672D1C28AB4F}"/>
              </a:ext>
            </a:extLst>
          </p:cNvPr>
          <p:cNvSpPr>
            <a:spLocks noGrp="1"/>
          </p:cNvSpPr>
          <p:nvPr>
            <p:ph type="ftr" sz="quarter" idx="11"/>
          </p:nvPr>
        </p:nvSpPr>
        <p:spPr>
          <a:xfrm>
            <a:off x="457200" y="6492875"/>
            <a:ext cx="772621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Fahrenheit, Celsius, and kelvin temperature scales are compared.</a:t>
            </a:r>
          </a:p>
        </p:txBody>
      </p:sp>
      <p:pic>
        <p:nvPicPr>
          <p:cNvPr id="2" name="Figure" descr="A thermometer is shown for the Fahrenheit, Celsius and Kelvin scales. Under the Fahrenheit scale, the boiling point of water is 212 degrees while the freezing point of water is 32 degrees. Therefore, there are 180 Fahrenheit degrees between the boiling point of water and the freezing point of water. Under the Celsius scale, the boiling point of water is 100 degrees while the freezing point of water is 0 degrees. Therefore, there are 100 Celsius degrees between the boiling point and freezing point of water. Under the kelvin scale, the boiling point of water is 373.15 K, while the freezing point of water is 273.15 K. 233.15 K is equal to negative 40 degrees Celsius, which is also equal to negative 40 degrees Fahrenhe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602" r="-3860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1.28</a:t>
            </a:r>
          </a:p>
        </p:txBody>
      </p:sp>
    </p:spTree>
    <p:extLst>
      <p:ext uri="{BB962C8B-B14F-4D97-AF65-F5344CB8AC3E}">
        <p14:creationId xmlns:p14="http://schemas.microsoft.com/office/powerpoint/2010/main" val="4292784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sclaimer">
            <a:extLst>
              <a:ext uri="{FF2B5EF4-FFF2-40B4-BE49-F238E27FC236}">
                <a16:creationId xmlns:a16="http://schemas.microsoft.com/office/drawing/2014/main" id="{C09E36F8-7EE8-4300-B1AE-2766CE862EF4}"/>
              </a:ext>
            </a:extLst>
          </p:cNvPr>
          <p:cNvSpPr>
            <a:spLocks noGrp="1"/>
          </p:cNvSpPr>
          <p:nvPr>
            <p:ph type="ftr" sz="quarter" idx="11"/>
          </p:nvPr>
        </p:nvSpPr>
        <p:spPr>
          <a:xfrm>
            <a:off x="457200" y="6492875"/>
            <a:ext cx="776316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3" name="Figure Legend" hidden="1"/>
          <p:cNvSpPr>
            <a:spLocks noGrp="1"/>
          </p:cNvSpPr>
          <p:nvPr>
            <p:ph type="body" sz="quarter" idx="14"/>
          </p:nvPr>
        </p:nvSpPr>
        <p:spPr/>
        <p:txBody>
          <a:bodyPr/>
          <a:lstStyle/>
          <a:p>
            <a:endParaRPr lang="en-US"/>
          </a:p>
        </p:txBody>
      </p:sp>
      <p:pic>
        <p:nvPicPr>
          <p:cNvPr id="2" name="Figure" descr="4 targets are shown each with 4 holes indicating where the arrows hit the targets. Archer W put all 4 arrows closely around the center of the target. Archer X put all 4 arrows in a tight cluster but far to the lower right of the target. Archer Y put all 4 arrows at different corners of the target. All 4 arrows are very far from the center of the target. Archer Z put 2 arrows close to the target and 2 other arrows far outside of the targ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848" b="-384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55</a:t>
            </a:r>
          </a:p>
        </p:txBody>
      </p:sp>
    </p:spTree>
    <p:extLst>
      <p:ext uri="{BB962C8B-B14F-4D97-AF65-F5344CB8AC3E}">
        <p14:creationId xmlns:p14="http://schemas.microsoft.com/office/powerpoint/2010/main" val="1269982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hidden="1">
            <a:extLst>
              <a:ext uri="{FF2B5EF4-FFF2-40B4-BE49-F238E27FC236}">
                <a16:creationId xmlns:a16="http://schemas.microsoft.com/office/drawing/2014/main" id="{23610FE2-4480-4F8A-8087-953E5D3DD02E}"/>
              </a:ext>
            </a:extLst>
          </p:cNvPr>
          <p:cNvSpPr>
            <a:spLocks noGrp="1"/>
          </p:cNvSpPr>
          <p:nvPr>
            <p:ph type="ftr" sz="quarter" idx="11"/>
          </p:nvPr>
        </p:nvSpPr>
        <p:spPr>
          <a:xfrm>
            <a:off x="457200" y="6492875"/>
            <a:ext cx="782781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Copyright"/>
          <p:cNvSpPr>
            <a:spLocks noGrp="1"/>
          </p:cNvSpPr>
          <p:nvPr>
            <p:ph type="body" sz="quarter" idx="14"/>
          </p:nvPr>
        </p:nvSpPr>
        <p:spPr>
          <a:xfrm>
            <a:off x="457200" y="1107617"/>
            <a:ext cx="8062912" cy="5256973"/>
          </a:xfrm>
        </p:spPr>
        <p:txBody>
          <a:bodyPr anchor="ctr">
            <a:noAutofit/>
          </a:bodyPr>
          <a:lstStyle/>
          <a:p>
            <a:pPr algn="ctr"/>
            <a:r>
              <a:rPr lang="en-US" sz="1600" dirty="0">
                <a:solidFill>
                  <a:schemeClr val="tx1"/>
                </a:solidFill>
              </a:rPr>
              <a:t>This file is copyright 2015, Rice University. All Rights Reserved.</a:t>
            </a:r>
          </a:p>
          <a:p>
            <a:endParaRPr lang="en-US" sz="1600" dirty="0"/>
          </a:p>
        </p:txBody>
      </p:sp>
      <p:sp>
        <p:nvSpPr>
          <p:cNvPr id="5" name="Title" hidden="1"/>
          <p:cNvSpPr>
            <a:spLocks noGrp="1"/>
          </p:cNvSpPr>
          <p:nvPr>
            <p:ph type="title"/>
          </p:nvPr>
        </p:nvSpPr>
        <p:spPr/>
        <p:txBody>
          <a:bodyPr>
            <a:normAutofit/>
          </a:bodyPr>
          <a:lstStyle/>
          <a:p>
            <a:pPr algn="r"/>
            <a:r>
              <a:rPr lang="en-US" sz="2400" dirty="0">
                <a:solidFill>
                  <a:srgbClr val="6CB255"/>
                </a:solidFill>
              </a:rPr>
              <a:t>BLANK page</a:t>
            </a:r>
          </a:p>
        </p:txBody>
      </p:sp>
      <p:pic>
        <p:nvPicPr>
          <p:cNvPr id="11"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67407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B72B79A-0D8D-44CE-B02A-55DFEE8A5A0B}"/>
              </a:ext>
            </a:extLst>
          </p:cNvPr>
          <p:cNvSpPr>
            <a:spLocks noGrp="1"/>
          </p:cNvSpPr>
          <p:nvPr>
            <p:ph type="ftr" sz="quarter" idx="11"/>
          </p:nvPr>
        </p:nvSpPr>
        <p:spPr>
          <a:xfrm>
            <a:off x="457200" y="6492875"/>
            <a:ext cx="7800109"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Knowledge of chemistry is central to understanding a wide range of scientific disciplines. This diagram shows just some of the interrelationships between chemistry and other fields.</a:t>
            </a:r>
          </a:p>
        </p:txBody>
      </p:sp>
      <p:pic>
        <p:nvPicPr>
          <p:cNvPr id="2" name="Figure" descr="A flowchart shows a box containing chemistry at its center. Chemistry is connected to geochemistry, nuclear chemistry, chemical physics, nanoscience and nanotechnology, materials science, chemical engineering, biochemistry and molecular biology, environmental science, agriculture, and mathematics. Each of these disciplines is further connected to other related fields including medicine, biology, food science, geology earth sciences, toxicology, physics, and computer scien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9" b="-2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a:t>
            </a:r>
          </a:p>
        </p:txBody>
      </p:sp>
    </p:spTree>
    <p:extLst>
      <p:ext uri="{BB962C8B-B14F-4D97-AF65-F5344CB8AC3E}">
        <p14:creationId xmlns:p14="http://schemas.microsoft.com/office/powerpoint/2010/main" val="2221730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1A613E44-46ED-4DD5-B08B-A641C70E1126}"/>
              </a:ext>
            </a:extLst>
          </p:cNvPr>
          <p:cNvSpPr>
            <a:spLocks noGrp="1"/>
          </p:cNvSpPr>
          <p:nvPr>
            <p:ph type="ftr" sz="quarter" idx="11"/>
          </p:nvPr>
        </p:nvSpPr>
        <p:spPr>
          <a:xfrm>
            <a:off x="457200" y="6492875"/>
            <a:ext cx="776316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scientific method follows a process similar to the one shown in this diagram. All the key components are shown, in roughly the right order. Scientific progress is seldom neat and clean: It requires open inquiry and the reworking of questions and ideas in response to findings.</a:t>
            </a:r>
          </a:p>
        </p:txBody>
      </p:sp>
      <p:pic>
        <p:nvPicPr>
          <p:cNvPr id="3" name="Figure" descr="In this flowchart, the observation and curiosity box has an arrow pointing to a box labeled form hypothesis; make prediction. A curved arrow labeled next connects this box to a box labeled perform experiment; make more observations. Another arrow points back to the box that says form hypothesis; make prediction. This arrow is labeled results not consistent with prediction. Another arrow, labeled results are consistent with prediction points from the perform experiment box to a box labeled contributes to body of knowledge. However, an arrow also points from contributes to body of knowledge back to the form hypothesis; make prediction box. This arrow is labeled further testing does not support hypothesis. There are also two other arrows leading out from contributes to body of knowledge. One arrow is labeled much additional testing yields constant observations. This leads to the observation becomes law box. The other arrow is labeled much additional testing supports hypothesis. This arrow leads to the hypothesis becomes theory bo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869" r="-1786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a:t>
            </a:r>
          </a:p>
        </p:txBody>
      </p:sp>
    </p:spTree>
    <p:extLst>
      <p:ext uri="{BB962C8B-B14F-4D97-AF65-F5344CB8AC3E}">
        <p14:creationId xmlns:p14="http://schemas.microsoft.com/office/powerpoint/2010/main" val="32341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419661A-C83C-4ED6-B074-F5980EB74BA2}"/>
              </a:ext>
            </a:extLst>
          </p:cNvPr>
          <p:cNvSpPr>
            <a:spLocks noGrp="1"/>
          </p:cNvSpPr>
          <p:nvPr>
            <p:ph type="ftr" sz="quarter" idx="11"/>
          </p:nvPr>
        </p:nvSpPr>
        <p:spPr>
          <a:xfrm>
            <a:off x="457200" y="6492875"/>
            <a:ext cx="76708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70000" lnSpcReduction="20000"/>
          </a:bodyPr>
          <a:lstStyle/>
          <a:p>
            <a:pPr marL="342900" indent="-342900">
              <a:buAutoNum type="alphaLcParenBoth"/>
            </a:pPr>
            <a:r>
              <a:rPr lang="en-US" sz="1600" dirty="0"/>
              <a:t>Moisture in the air, icebergs, and the ocean represent water in the macroscopic domain. </a:t>
            </a:r>
          </a:p>
          <a:p>
            <a:pPr marL="342900" indent="-342900">
              <a:buAutoNum type="alphaLcParenBoth"/>
            </a:pPr>
            <a:r>
              <a:rPr lang="en-US" sz="1600" dirty="0"/>
              <a:t>At the molecular level (microscopic domain), gas molecules are far apart and disorganized, solid water molecules are close together and organized, and liquid molecules are close together and disorganized. </a:t>
            </a:r>
          </a:p>
          <a:p>
            <a:pPr marL="342900" indent="-342900">
              <a:buAutoNum type="alphaLcParenBoth"/>
            </a:pPr>
            <a:r>
              <a:rPr lang="en-US" sz="1600" dirty="0"/>
              <a:t>The formula H</a:t>
            </a:r>
            <a:r>
              <a:rPr lang="en-US" sz="1600" baseline="-25000" dirty="0"/>
              <a:t>2</a:t>
            </a:r>
            <a:r>
              <a:rPr lang="en-US" sz="1600" dirty="0"/>
              <a:t>O symbolizes water, and (</a:t>
            </a:r>
            <a:r>
              <a:rPr lang="en-US" sz="1600" i="1" dirty="0"/>
              <a:t>g</a:t>
            </a:r>
            <a:r>
              <a:rPr lang="en-US" sz="1600" dirty="0"/>
              <a:t>), (</a:t>
            </a:r>
            <a:r>
              <a:rPr lang="en-US" sz="1600" i="1" dirty="0"/>
              <a:t>s</a:t>
            </a:r>
            <a:r>
              <a:rPr lang="en-US" sz="1600" dirty="0"/>
              <a:t>), and (</a:t>
            </a:r>
            <a:r>
              <a:rPr lang="en-US" sz="1600" i="1" dirty="0"/>
              <a:t>l</a:t>
            </a:r>
            <a:r>
              <a:rPr lang="en-US" sz="1600" dirty="0"/>
              <a:t>) symbolize its phases. Note that clouds are actually comprised of either very small liquid water droplets or solid water crystals; gaseous water in our atmosphere is not visible to the naked eye, although it may be sensed as humidity. (credit a: modification of work by “</a:t>
            </a:r>
            <a:r>
              <a:rPr lang="en-US" sz="1600" dirty="0" err="1"/>
              <a:t>Gorkaazk</a:t>
            </a:r>
            <a:r>
              <a:rPr lang="en-US" sz="1600" dirty="0"/>
              <a:t>”/Wikimedia Commons)</a:t>
            </a:r>
          </a:p>
        </p:txBody>
      </p:sp>
      <p:pic>
        <p:nvPicPr>
          <p:cNvPr id="2" name="Figure" descr="Figure A shows a photo of an iceberg floating in a sea has three arrows. Each arrow points to figure B, which contains three diagrams showing how the water molecules are organized in the air, ice, and sea. In the air, which contains the gaseous form of water, H subscript 2 O gas, the water molecules are disconnected and widely spaced. In the ice, which is the solid form of water, H subscript 2 O solid, the water molecules are bonded together into rings, with each ring containing six water molecules. Three of these rings are connected to each other. In the sea, which is the liquid form of water, H subscript 2 O liquid, the water molecules are very densely packed. The molecules are not bonded toge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793" r="-1379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457200" y="252615"/>
            <a:ext cx="8062912" cy="659535"/>
          </a:xfrm>
        </p:spPr>
        <p:txBody>
          <a:bodyPr/>
          <a:lstStyle/>
          <a:p>
            <a:r>
              <a:rPr lang="en-US" dirty="0"/>
              <a:t>Figure 1.5</a:t>
            </a:r>
          </a:p>
        </p:txBody>
      </p:sp>
    </p:spTree>
    <p:extLst>
      <p:ext uri="{BB962C8B-B14F-4D97-AF65-F5344CB8AC3E}">
        <p14:creationId xmlns:p14="http://schemas.microsoft.com/office/powerpoint/2010/main" val="3894567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6453367-4741-42AF-A5A5-DA2A02DD73AC}"/>
              </a:ext>
            </a:extLst>
          </p:cNvPr>
          <p:cNvSpPr>
            <a:spLocks noGrp="1"/>
          </p:cNvSpPr>
          <p:nvPr>
            <p:ph type="ftr" sz="quarter" idx="11"/>
          </p:nvPr>
        </p:nvSpPr>
        <p:spPr>
          <a:xfrm>
            <a:off x="457200" y="6492875"/>
            <a:ext cx="764309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three most common states or phases of matter are solid, liquid, and gas.</a:t>
            </a:r>
          </a:p>
        </p:txBody>
      </p:sp>
      <p:pic>
        <p:nvPicPr>
          <p:cNvPr id="2" name="Figure" descr="A beaker labeled solid contains a cube of red matter and says has fixed shape and volume. A beaker labeled liquid contains a brownish-red colored liquid. This beaker says takes shape of container, forms horizontal surfaces, has fixed volume. The beaker labeled gas is filled with a light brown gas. This beaker says expands to fill contain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831" r="-883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1.6</a:t>
            </a:r>
          </a:p>
        </p:txBody>
      </p:sp>
    </p:spTree>
    <p:extLst>
      <p:ext uri="{BB962C8B-B14F-4D97-AF65-F5344CB8AC3E}">
        <p14:creationId xmlns:p14="http://schemas.microsoft.com/office/powerpoint/2010/main" val="72600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CB0B54B-7A4F-4E0D-B15E-F873301B32F6}"/>
              </a:ext>
            </a:extLst>
          </p:cNvPr>
          <p:cNvSpPr>
            <a:spLocks noGrp="1"/>
          </p:cNvSpPr>
          <p:nvPr>
            <p:ph type="ftr" sz="quarter" idx="11"/>
          </p:nvPr>
        </p:nvSpPr>
        <p:spPr>
          <a:xfrm>
            <a:off x="457200" y="6492875"/>
            <a:ext cx="7781636"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 plasma torch can be used to cut metal. (credit: “</a:t>
            </a:r>
            <a:r>
              <a:rPr lang="en-US" sz="1600" dirty="0" err="1"/>
              <a:t>Hypertherm</a:t>
            </a:r>
            <a:r>
              <a:rPr lang="en-US" sz="1600" dirty="0"/>
              <a:t>”/Wikimedia Commons)</a:t>
            </a:r>
          </a:p>
        </p:txBody>
      </p:sp>
      <p:pic>
        <p:nvPicPr>
          <p:cNvPr id="2" name="Figure" descr="A cutting torch is being used to cut a piece of metal. Bright, white colored plasma can be seen near the tip of the torch, where it is contacting the met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551" r="-4055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1.7</a:t>
            </a:r>
          </a:p>
        </p:txBody>
      </p:sp>
    </p:spTree>
    <p:extLst>
      <p:ext uri="{BB962C8B-B14F-4D97-AF65-F5344CB8AC3E}">
        <p14:creationId xmlns:p14="http://schemas.microsoft.com/office/powerpoint/2010/main" val="22683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3A01F33-E2DD-4F80-854D-762D910B70B1}"/>
              </a:ext>
            </a:extLst>
          </p:cNvPr>
          <p:cNvSpPr>
            <a:spLocks noGrp="1"/>
          </p:cNvSpPr>
          <p:nvPr>
            <p:ph type="ftr" sz="quarter" idx="11"/>
          </p:nvPr>
        </p:nvSpPr>
        <p:spPr>
          <a:xfrm>
            <a:off x="457200" y="6492875"/>
            <a:ext cx="7763164"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a:bodyPr>
          <a:lstStyle/>
          <a:p>
            <a:pPr marL="342900" indent="-342900">
              <a:buAutoNum type="alphaLcParenBoth"/>
            </a:pPr>
            <a:r>
              <a:rPr lang="en-US" sz="1600" dirty="0"/>
              <a:t>The mass of beer precursor materials is the same as the mass of beer produced: Sugar has become alcohol and carbonation.</a:t>
            </a:r>
          </a:p>
          <a:p>
            <a:pPr marL="342900" indent="-342900">
              <a:buAutoNum type="alphaLcParenBoth"/>
            </a:pPr>
            <a:r>
              <a:rPr lang="en-US" sz="1600" dirty="0"/>
              <a:t>The mass of the lead, lead oxide plates, and sulfuric acid that goes into the production of electricity is exactly equal to the mass of lead sulfate and water that is formed.</a:t>
            </a:r>
          </a:p>
        </p:txBody>
      </p:sp>
      <p:pic>
        <p:nvPicPr>
          <p:cNvPr id="2" name="Figure" descr="Diagram A shows a beer bottle containing pre-beer and sugar. An arrow points from this bottle to a second bottle. This second bottle contains the same volume of liquid, however, the sugar has been converted into ethanol and carbonation as beer was made. Diagram B shows a car battery that contains sheets of P B and P B O subscript 2 along with H subscript 2 S O subscript 4. After the battery is used, it contains an equal mass of P B S O subscript 4 and H subscript 2 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01" r="-440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a:t>
            </a:r>
          </a:p>
        </p:txBody>
      </p:sp>
    </p:spTree>
    <p:extLst>
      <p:ext uri="{BB962C8B-B14F-4D97-AF65-F5344CB8AC3E}">
        <p14:creationId xmlns:p14="http://schemas.microsoft.com/office/powerpoint/2010/main" val="10585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txDef>
      <a:spPr/>
      <a:bodyPr/>
      <a:lstStyle>
        <a:defPPr algn="ctr">
          <a:defRPr sz="2000" b="1" cap="none" dirty="0">
            <a:solidFill>
              <a:srgbClr val="212F62"/>
            </a:solidFill>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490</TotalTime>
  <Words>3341</Words>
  <Application>Microsoft Office PowerPoint</Application>
  <PresentationFormat>On-screen Show (4:3)</PresentationFormat>
  <Paragraphs>105</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Arial Black</vt:lpstr>
      <vt:lpstr>Calibri</vt:lpstr>
      <vt:lpstr>Essential</vt:lpstr>
      <vt:lpstr>CHEMISTRY</vt:lpstr>
      <vt:lpstr>Figure 1.1</vt:lpstr>
      <vt:lpstr>Figure 1.2</vt:lpstr>
      <vt:lpstr>Figure 1.3</vt:lpstr>
      <vt:lpstr>Figure 1.4</vt:lpstr>
      <vt:lpstr>Figure 1.5</vt:lpstr>
      <vt:lpstr>Figure 1.6</vt:lpstr>
      <vt:lpstr>Figure 1.7</vt:lpstr>
      <vt:lpstr>Figure 1.8</vt:lpstr>
      <vt:lpstr>Figure 1.9</vt:lpstr>
      <vt:lpstr>Figure 1.10</vt:lpstr>
      <vt:lpstr>Figure 1.11</vt:lpstr>
      <vt:lpstr>Figure 1.12</vt:lpstr>
      <vt:lpstr>Figure 1.13</vt:lpstr>
      <vt:lpstr>Figure 1.14</vt:lpstr>
      <vt:lpstr>Figure 1.15</vt:lpstr>
      <vt:lpstr>Figure 1.16</vt:lpstr>
      <vt:lpstr>Figure 1.17</vt:lpstr>
      <vt:lpstr>Figure 1.18</vt:lpstr>
      <vt:lpstr>Figure 1.19</vt:lpstr>
      <vt:lpstr>Figure 1.20</vt:lpstr>
      <vt:lpstr>Figure 1.21</vt:lpstr>
      <vt:lpstr>Figure 1.22</vt:lpstr>
      <vt:lpstr>Figure 1.23</vt:lpstr>
      <vt:lpstr>Figure 1.24</vt:lpstr>
      <vt:lpstr>Figure 1.26</vt:lpstr>
      <vt:lpstr>Figure 1.25</vt:lpstr>
      <vt:lpstr>Example 1.7.1</vt:lpstr>
      <vt:lpstr>Example 1.7.2</vt:lpstr>
      <vt:lpstr>Figure 1.27</vt:lpstr>
      <vt:lpstr>Figure 1.28</vt:lpstr>
      <vt:lpstr>EXERCISE 55</vt:lpstr>
      <vt:lpstr>BLANK page</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1 - Essential Ideas</dc:title>
  <dc:creator>Spuddy McSpare</dc:creator>
  <cp:lastModifiedBy>ConversionPS</cp:lastModifiedBy>
  <cp:revision>148</cp:revision>
  <cp:lastPrinted>2015-06-09T23:57:19Z</cp:lastPrinted>
  <dcterms:created xsi:type="dcterms:W3CDTF">2012-06-04T02:13:36Z</dcterms:created>
  <dcterms:modified xsi:type="dcterms:W3CDTF">2017-08-26T16:20:46Z</dcterms:modified>
</cp:coreProperties>
</file>