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280" r:id="rId3"/>
    <p:sldId id="296" r:id="rId4"/>
    <p:sldId id="295" r:id="rId5"/>
    <p:sldId id="294" r:id="rId6"/>
    <p:sldId id="293" r:id="rId7"/>
    <p:sldId id="273" r:id="rId8"/>
    <p:sldId id="292" r:id="rId9"/>
    <p:sldId id="291" r:id="rId10"/>
    <p:sldId id="303" r:id="rId11"/>
    <p:sldId id="308" r:id="rId12"/>
    <p:sldId id="307" r:id="rId13"/>
    <p:sldId id="306" r:id="rId14"/>
    <p:sldId id="312" r:id="rId15"/>
    <p:sldId id="311" r:id="rId16"/>
    <p:sldId id="313" r:id="rId17"/>
    <p:sldId id="287" r:id="rId18"/>
    <p:sldId id="285" r:id="rId19"/>
    <p:sldId id="283" r:id="rId20"/>
    <p:sldId id="282" r:id="rId21"/>
    <p:sldId id="30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0" autoAdjust="0"/>
    <p:restoredTop sz="94591" autoAdjust="0"/>
  </p:normalViewPr>
  <p:slideViewPr>
    <p:cSldViewPr snapToGrid="0" snapToObjects="1">
      <p:cViewPr varScale="1">
        <p:scale>
          <a:sx n="105" d="100"/>
          <a:sy n="105" d="100"/>
        </p:scale>
        <p:origin x="28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15B5B-C95F-4E94-8306-38ACB32F31D6}" type="datetimeFigureOut">
              <a:rPr lang="en-US" smtClean="0"/>
              <a:t>08/31/17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71A1C-4865-4BED-A6E4-663F12F92F17}" type="slidenum">
              <a:rPr lang="en-US" smtClean="0"/>
              <a:t>‹#›</a:t>
            </a:fld>
            <a:endParaRPr lang="en-US"/>
          </a:p>
        </p:txBody>
      </p:sp>
    </p:spTree>
    <p:extLst>
      <p:ext uri="{BB962C8B-B14F-4D97-AF65-F5344CB8AC3E}">
        <p14:creationId xmlns:p14="http://schemas.microsoft.com/office/powerpoint/2010/main" val="402106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C71A1C-4865-4BED-A6E4-663F12F92F17}" type="slidenum">
              <a:rPr lang="en-US" smtClean="0"/>
              <a:t>2</a:t>
            </a:fld>
            <a:endParaRPr lang="en-US"/>
          </a:p>
        </p:txBody>
      </p:sp>
    </p:spTree>
    <p:extLst>
      <p:ext uri="{BB962C8B-B14F-4D97-AF65-F5344CB8AC3E}">
        <p14:creationId xmlns:p14="http://schemas.microsoft.com/office/powerpoint/2010/main" val="871157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92F81E45-1A0B-478F-9AF4-DD0660A1558B}"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D8BAF1A-DCAD-4091-8CB5-FBC618A107C7}" type="datetime4">
              <a:rPr lang="en-US" smtClean="0"/>
              <a:t>August 31, 2017</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BE0F36C-EAB5-45CE-92C5-C93070F247E9}" type="datetime4">
              <a:rPr lang="en-US" smtClean="0"/>
              <a:t>August 31,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0C4F85-5CC2-4718-B38C-E6A9A9D311CD}" type="datetime4">
              <a:rPr lang="en-US" smtClean="0"/>
              <a:t>August 31, 2017</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A5D1995-F256-431F-90EC-A5F7A595C4DB}" type="datetime4">
              <a:rPr lang="en-US" smtClean="0"/>
              <a:t>August 31, 2017</a:t>
            </a:fld>
            <a:endParaRPr lang="en-US" dirty="0"/>
          </a:p>
        </p:txBody>
      </p:sp>
      <p:sp>
        <p:nvSpPr>
          <p:cNvPr id="5" name="Footer Placeholder 4"/>
          <p:cNvSpPr>
            <a:spLocks noGrp="1"/>
          </p:cNvSpPr>
          <p:nvPr>
            <p:ph type="ftr" sz="quarter" idx="3"/>
          </p:nvPr>
        </p:nvSpPr>
        <p:spPr>
          <a:xfrm>
            <a:off x="489097" y="6492875"/>
            <a:ext cx="7719237" cy="283845"/>
          </a:xfrm>
          <a:prstGeom prst="rect">
            <a:avLst/>
          </a:prstGeom>
        </p:spPr>
        <p:txBody>
          <a:bodyPr vert="horz" lIns="91440" tIns="45720" rIns="91440" bIns="45720" rtlCol="0" anchor="t"/>
          <a:lstStyle>
            <a:lvl1pPr algn="l">
              <a:defRPr sz="800">
                <a:solidFill>
                  <a:schemeClr val="tx1"/>
                </a:solidFill>
              </a:defRPr>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315768"/>
            <a:ext cx="9144000" cy="958801"/>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15 </a:t>
            </a:r>
            <a:r>
              <a:rPr lang="en-US" sz="2000" b="1" dirty="0" err="1">
                <a:solidFill>
                  <a:srgbClr val="212F62"/>
                </a:solidFill>
                <a:latin typeface="+mn-lt"/>
              </a:rPr>
              <a:t>Equilibria</a:t>
            </a:r>
            <a:r>
              <a:rPr lang="en-US" sz="2000" b="1" dirty="0">
                <a:solidFill>
                  <a:srgbClr val="212F62"/>
                </a:solidFill>
                <a:latin typeface="+mn-lt"/>
              </a:rPr>
              <a:t> of Other Reaction Classes</a:t>
            </a:r>
          </a:p>
          <a:p>
            <a:pPr algn="ctr"/>
            <a:r>
              <a:rPr lang="en-US" sz="1600" cap="none" dirty="0">
                <a:solidFill>
                  <a:schemeClr val="tx1"/>
                </a:solidFill>
                <a:latin typeface="+mn-lt"/>
              </a:rPr>
              <a:t>PowerPoint Image Slideshow</a:t>
            </a:r>
          </a:p>
        </p:txBody>
      </p:sp>
      <p:sp>
        <p:nvSpPr>
          <p:cNvPr id="8" name="Title"/>
          <p:cNvSpPr>
            <a:spLocks noGrp="1"/>
          </p:cNvSpPr>
          <p:nvPr>
            <p:ph type="title" idx="4294967295"/>
          </p:nvPr>
        </p:nvSpPr>
        <p:spPr>
          <a:xfrm>
            <a:off x="0" y="701994"/>
            <a:ext cx="9144000" cy="734641"/>
          </a:xfrm>
        </p:spPr>
        <p:txBody>
          <a:bodyPr>
            <a:normAutofit/>
          </a:bodyPr>
          <a:lstStyle/>
          <a:p>
            <a:pPr algn="ctr"/>
            <a:r>
              <a:rPr lang="en-US" sz="3600" dirty="0"/>
              <a:t>CHEMISTRY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two reactions represented with Lewis structures. The first shows an O atom bonded to two H atoms. The O atom has two lone pairs of electrons. There is a plus sign and then an H atom with a superscript positive sign followed by a right-facing arrow. The next Lewis structure is in brackets and shows an O atom bonded to three H atoms. There is one lone pair of electrons on the O atom. Outside of the brackets is a superscript positive sign. The second reaction shows an N atom bonded to three H atoms. The N atom has one lone pair of electrons. There is a plus sign and then an H superscript positive sign. After the H superscript positive sign is a right-facing arrow. The next Lewis structure is in brackets. It shows an N atom bonded to four H atoms. There is a superscript positive sign outside the bracket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97" b="-1169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15.1</a:t>
            </a:r>
          </a:p>
        </p:txBody>
      </p:sp>
    </p:spTree>
    <p:extLst>
      <p:ext uri="{BB962C8B-B14F-4D97-AF65-F5344CB8AC3E}">
        <p14:creationId xmlns:p14="http://schemas.microsoft.com/office/powerpoint/2010/main" val="146227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illustrates a chemical reaction using structural formulas. On the left, an F atom is surrounded by four electron dot pairs and has a superscript negative symbol. This structure is labeled below as “Lewis base.” Following a plus sign is another structure which has a B atom at the center and three F atoms single bonded above, right, and below. Each F atom has three pairs of electron dots. This structure is labeled below as “Lewis acid.” Following a right pointing arrow is a structure in brackets that has a central B atom to which 4 F atoms are connected with single bonds above, below, to the left, and to the right. Each F atom in this structure has three pairs of electron dots. Outside the brackets is a superscript negative symbol. This structure is labeled below as “Acid-base adduc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7118" b="-711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15.2</a:t>
            </a:r>
          </a:p>
        </p:txBody>
      </p:sp>
    </p:spTree>
    <p:extLst>
      <p:ext uri="{BB962C8B-B14F-4D97-AF65-F5344CB8AC3E}">
        <p14:creationId xmlns:p14="http://schemas.microsoft.com/office/powerpoint/2010/main" val="382353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illustrates a chemical reaction using structural formulas. On the left side, a 2 preceeds an N atom which has H atoms single bonded above, to the left, and below. A single electron dot pair is on the right side of the N atom. This structure is labeled below as “Lewis base.” Following a plus sign is an A g atom which has a superscript plus symbol. Following a right pointing arrow is a structure in brackets that has a central A g atom to which N atoms are connected with single bonds to the left and to the right. Each of these N atoms has H atoms bonded above, below, and to the outside of the structure. Outside the brackets is a superscript plus symbol. This structure is labeled below as “Acid-base addu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5677" b="-356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15.3</a:t>
            </a:r>
          </a:p>
        </p:txBody>
      </p:sp>
    </p:spTree>
    <p:extLst>
      <p:ext uri="{BB962C8B-B14F-4D97-AF65-F5344CB8AC3E}">
        <p14:creationId xmlns:p14="http://schemas.microsoft.com/office/powerpoint/2010/main" val="36104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illustrates a chemical reaction using structural formulas. On the left, an O atom is surrounded by four electron dot pairs and has a superscript 2 negative. This structure is labeled below as “Lewis base.” Following a plus sign is another structure which has an S atom at the center. O atoms are single bonded above and below. These O atoms have three electron dot pairs each. To the right of the S atom is a double bonded O atom which has two pairs of electron dots. This structure is labeled below as “Lewis acid.” Following a right pointing arrow is a structure in brackets that has a central S atom to which 4 O atoms are connected with single bonds above, below, to the left, and to the right. Each of the O atoms has three pairs of electron dots. Outside the brackets is a superscript 2 negative. This structure is labeled below as “Acid-base addu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5677" b="-3567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15.4</a:t>
            </a:r>
          </a:p>
        </p:txBody>
      </p:sp>
    </p:spTree>
    <p:extLst>
      <p:ext uri="{BB962C8B-B14F-4D97-AF65-F5344CB8AC3E}">
        <p14:creationId xmlns:p14="http://schemas.microsoft.com/office/powerpoint/2010/main" val="280081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three chemical reactions in three rows using structural formulas. In the first row, to the left, in brackets is a structure that has a central A g atom to which N atoms are connected with single bonds to the left and to the right. Each of these N atoms has H atoms bonded above, below, and to the outside of the structure. Outside the brackets is a superscript plus symbol. This structure is labeled below as “Acid-base adduct.” Following a plus sign is a 2 and another structure in brackets that shows a C atom triple bonded to an N atom. The C atom has an unshared electron pair on its left side and the N atom has an unshared pair on its right side. Outside the brackets to the right is a superscript negative symbol. This structure is labeled below as “Base.” Following a right pointing arrow is a structure in brackets that has a central A g atom to which 4 FC atoms are connected with single bonds to the left and to the right. At each of the two ends, N atoms are triple bonded to the C atoms. The N atoms each have an unshared electron pair at the end of the structure. Outside the brackets is a superscript negative symbol. This structure is labeled below as “New adduct.” Following a plus sign is an N atom which has H atoms single bonded above, to the left, and below. A single electron dot pair is on the left side of the N atom. This structure is labeled below as “New base.” In the second row, on the left side in brackets is a structure with a central C atom. O atoms, each with three unshared electron pairs, are single bonded above and below and a third O atom, with two unshared electron pairs, is double bonded to the right. Outside the brackets is a superscript 2 negative. This structure is labeled below as “Acid-base adduct.” Following a plus sign is another structure which has an S atom at the center. O atoms are single bonded above and below. These O atoms have three electron dot pairs each. To the right of the S atom is a double bonded O atom which has two pairs of electron dots. This structure is labeled below as “Acid.” Following a right pointing arrow is a structure in brackets that has a central S atom to which 4 O atoms are connected with single bonds above, below, to the left, and to the right. Each of the O atoms has three pairs of electron dots. Outside the brackets is a superscript 2 negative. This structure is labeled below as “New addu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755" r="-1875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15.5</a:t>
            </a:r>
          </a:p>
        </p:txBody>
      </p:sp>
    </p:spTree>
    <p:extLst>
      <p:ext uri="{BB962C8B-B14F-4D97-AF65-F5344CB8AC3E}">
        <p14:creationId xmlns:p14="http://schemas.microsoft.com/office/powerpoint/2010/main" val="1738565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structure is shown in brackets. The structure has a central A g atom to which N atoms are single bonded to the left and right. Each of these atoms N atom has H atoms single bonded above, below, and to the outer end of the structure. Outside the brackets is a superscripted plu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895" r="-98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15.6</a:t>
            </a:r>
          </a:p>
        </p:txBody>
      </p:sp>
    </p:spTree>
    <p:extLst>
      <p:ext uri="{BB962C8B-B14F-4D97-AF65-F5344CB8AC3E}">
        <p14:creationId xmlns:p14="http://schemas.microsoft.com/office/powerpoint/2010/main" val="3790938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n H atom is bonded to an O atom. The O atom has 2 dots above it and 2 dots below it. The O atom is bonded to an A l atom, which has three additional O atoms bonded to it as well. Each of these additional O atoms has 4 dots arranged around it, and is bonded to an H atom. This entire molecule is contained in brackets, to the right of which is a superscripted negative sig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895" r="-989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15.7</a:t>
            </a:r>
          </a:p>
        </p:txBody>
      </p:sp>
    </p:spTree>
    <p:extLst>
      <p:ext uri="{BB962C8B-B14F-4D97-AF65-F5344CB8AC3E}">
        <p14:creationId xmlns:p14="http://schemas.microsoft.com/office/powerpoint/2010/main" val="2696830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Four boxes are shown side by side, with three right facing arrows connecting them. The first box contains the text “Determine the direction of change.” The second box contains the text “Determine x and the equilibrium concentrations.” The third box contains the text “Solve for x and the equilibrium concentrations.” The fourth box contains the text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15.13</a:t>
            </a:r>
          </a:p>
        </p:txBody>
      </p:sp>
    </p:spTree>
    <p:extLst>
      <p:ext uri="{BB962C8B-B14F-4D97-AF65-F5344CB8AC3E}">
        <p14:creationId xmlns:p14="http://schemas.microsoft.com/office/powerpoint/2010/main" val="2535655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55000" lnSpcReduction="20000"/>
          </a:bodyPr>
          <a:lstStyle/>
          <a:p>
            <a:r>
              <a:rPr lang="en-US" sz="2500" dirty="0"/>
              <a:t>Healthy coral reefs </a:t>
            </a:r>
            <a:r>
              <a:rPr lang="en-US" sz="2500" dirty="0">
                <a:solidFill>
                  <a:srgbClr val="6CB255"/>
                </a:solidFill>
              </a:rPr>
              <a:t>(a) </a:t>
            </a:r>
            <a:r>
              <a:rPr lang="en-US" sz="2500" dirty="0"/>
              <a:t>support a dense and diverse array of sea life across the ocean food chain. But when coral are unable to adequately build and maintain their calcium </a:t>
            </a:r>
            <a:r>
              <a:rPr lang="en-US" sz="2500" dirty="0" err="1"/>
              <a:t>carbonite</a:t>
            </a:r>
            <a:r>
              <a:rPr lang="en-US" sz="2500" dirty="0"/>
              <a:t> skeletons because of excess ocean acidification, the unhealthy reef </a:t>
            </a:r>
            <a:r>
              <a:rPr lang="en-US" sz="2500" dirty="0">
                <a:solidFill>
                  <a:srgbClr val="6CB255"/>
                </a:solidFill>
              </a:rPr>
              <a:t>(b) </a:t>
            </a:r>
            <a:r>
              <a:rPr lang="en-US" sz="2500" dirty="0"/>
              <a:t>is only capable of hosting a small fraction of the species as before, and the local food chain starts to collapse. (credit a: modification of work by NOAA Photo Library; credit b: modification of work by </a:t>
            </a:r>
            <a:r>
              <a:rPr lang="de-DE" sz="2500" dirty="0"/>
              <a:t>“</a:t>
            </a:r>
            <a:r>
              <a:rPr lang="de-DE" sz="2500" dirty="0" err="1"/>
              <a:t>prilfish</a:t>
            </a:r>
            <a:r>
              <a:rPr lang="de-DE" sz="2500" dirty="0"/>
              <a:t>”/</a:t>
            </a:r>
            <a:r>
              <a:rPr lang="de-DE" sz="2500" dirty="0" err="1"/>
              <a:t>Flickr</a:t>
            </a:r>
            <a:r>
              <a:rPr lang="de-DE" sz="2500" dirty="0"/>
              <a:t>)</a:t>
            </a:r>
            <a:endParaRPr lang="en-US" sz="2500" dirty="0">
              <a:solidFill>
                <a:srgbClr val="6CB255"/>
              </a:solidFill>
            </a:endParaRPr>
          </a:p>
          <a:p>
            <a:endParaRPr lang="en-US" sz="1600" dirty="0"/>
          </a:p>
        </p:txBody>
      </p:sp>
      <p:pic>
        <p:nvPicPr>
          <p:cNvPr id="2" name="Figure" descr="This figure contains two photographs of coral reefs. In a, a colorful reef that includes hues of purple and pink corals is shown in blue green water with fish swimming in the background. In b, grey-green mossy looking coral is shown in a blue aquatic environment. This photo does not have the colorful appearance or fish that were shown in figure 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824" b="-482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15.7</a:t>
            </a:r>
          </a:p>
        </p:txBody>
      </p:sp>
    </p:spTree>
    <p:extLst>
      <p:ext uri="{BB962C8B-B14F-4D97-AF65-F5344CB8AC3E}">
        <p14:creationId xmlns:p14="http://schemas.microsoft.com/office/powerpoint/2010/main" val="19220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Crystal of the mineral </a:t>
            </a:r>
            <a:r>
              <a:rPr lang="en-US" sz="1600" dirty="0" err="1"/>
              <a:t>hydroxylapatite</a:t>
            </a:r>
            <a:r>
              <a:rPr lang="en-US" sz="1600" dirty="0"/>
              <a:t>, Ca</a:t>
            </a:r>
            <a:r>
              <a:rPr lang="en-US" sz="1600" baseline="-25000" dirty="0"/>
              <a:t>5</a:t>
            </a:r>
            <a:r>
              <a:rPr lang="en-US" sz="1600" dirty="0"/>
              <a:t>(PO</a:t>
            </a:r>
            <a:r>
              <a:rPr lang="en-US" sz="1600" baseline="-25000" dirty="0"/>
              <a:t>4</a:t>
            </a:r>
            <a:r>
              <a:rPr lang="en-US" sz="1600" dirty="0"/>
              <a:t>)</a:t>
            </a:r>
            <a:r>
              <a:rPr lang="en-US" sz="1600" baseline="-25000" dirty="0"/>
              <a:t>3</a:t>
            </a:r>
            <a:r>
              <a:rPr lang="en-US" sz="1600" dirty="0"/>
              <a:t>OH, is shown here. Pure apatite is white, but like many other minerals, this sample is colored because of the presence of impurities.</a:t>
            </a:r>
          </a:p>
        </p:txBody>
      </p:sp>
      <p:pic>
        <p:nvPicPr>
          <p:cNvPr id="2" name="Figure" descr="This figure includes an image of two large light blue apatite crystals in a mineral conglomerate that includes white, grey, and tan crystals. The blue apatite crystals have a dull, dusty, or powdered appearan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869" r="-1786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15.8</a:t>
            </a:r>
          </a:p>
        </p:txBody>
      </p:sp>
    </p:spTree>
    <p:extLst>
      <p:ext uri="{BB962C8B-B14F-4D97-AF65-F5344CB8AC3E}">
        <p14:creationId xmlns:p14="http://schemas.microsoft.com/office/powerpoint/2010/main" val="4200702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mineral fluorite (CaF</a:t>
            </a:r>
            <a:r>
              <a:rPr lang="en-US" sz="1600" baseline="-25000" dirty="0"/>
              <a:t>2</a:t>
            </a:r>
            <a:r>
              <a:rPr lang="en-US" sz="1600" dirty="0"/>
              <a:t>) is deposited through a precipitation process. Note that pure fluorite is colorless, and that the color in this sample is due to the presence of other metals in the crystal.</a:t>
            </a:r>
          </a:p>
        </p:txBody>
      </p:sp>
      <p:pic>
        <p:nvPicPr>
          <p:cNvPr id="2" name="Figure" descr="An image is shown of a cluster of clear crystals, showing primarily cubic and some octahedral shapes. A large cubic crystal at the center of the photograph has a deep emerald green center with deep purple corners and a small royal blue region just right of center. A smaller cubic crystal to its left shows purple corners and edges with royal blue coloration toward the center. Similar coloration is seen in other crystals in the structure, though most of the smaller crystals are clear and colorless."/>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161" r="-3161"/>
          <a:stretch>
            <a:fillRect/>
          </a:stretch>
        </p:blipFill>
        <p:spPr/>
      </p:pic>
      <p:pic>
        <p:nvPicPr>
          <p:cNvPr id="8" name="OpenStaxLogo" descr="openstax college logo"/>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15.1</a:t>
            </a:r>
          </a:p>
        </p:txBody>
      </p:sp>
    </p:spTree>
    <p:extLst>
      <p:ext uri="{BB962C8B-B14F-4D97-AF65-F5344CB8AC3E}">
        <p14:creationId xmlns:p14="http://schemas.microsoft.com/office/powerpoint/2010/main" val="3188456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Fluoride, found in many toothpastes, helps prevent tooth decay (credit: Kerry </a:t>
            </a:r>
            <a:r>
              <a:rPr lang="en-US" sz="1600" dirty="0" err="1"/>
              <a:t>Ceszyk</a:t>
            </a:r>
            <a:r>
              <a:rPr lang="en-US" sz="1600" dirty="0"/>
              <a:t>).</a:t>
            </a:r>
          </a:p>
        </p:txBody>
      </p:sp>
      <p:pic>
        <p:nvPicPr>
          <p:cNvPr id="2" name="Figure" descr="Replace with updated art; figure in “99” art folder is current and correc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446" b="-244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15.9</a:t>
            </a:r>
          </a:p>
        </p:txBody>
      </p:sp>
    </p:spTree>
    <p:extLst>
      <p:ext uri="{BB962C8B-B14F-4D97-AF65-F5344CB8AC3E}">
        <p14:creationId xmlns:p14="http://schemas.microsoft.com/office/powerpoint/2010/main" val="2695958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4" name="Figure" descr="A chemical reaction is shown using structural formulas. On the left, A g superscript plus is followed by a plus sign, the number 2, and a structure in brackets. The structure is composed of a central S atom which has O atoms single bonded above, right, and below. A second S atom is single bonded to the left. Each of these bonded atoms has 6 dots around it. Outside the brackets is a superscript 2 negative. Following a bidirectional arrow is a structure in brackets with a central A g atom. To the left and right, S atoms are single bonded to the A g atom. Each of these S atoms has four dots around it, and an S atom connected with a single bond moving out from the central A g atom, forming the ends of the structure. Each of these atoms has three O atoms attached with single bonds above, below, and at the end of the structure. Each O atom has six dots around it. Outside the brackets is a superscript 3 negativ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3323" b="-733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15.15</a:t>
            </a:r>
          </a:p>
        </p:txBody>
      </p:sp>
    </p:spTree>
    <p:extLst>
      <p:ext uri="{BB962C8B-B14F-4D97-AF65-F5344CB8AC3E}">
        <p14:creationId xmlns:p14="http://schemas.microsoft.com/office/powerpoint/2010/main" val="408610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Silver chloride is a sparingly soluble ionic solid. When it is added to water, it dissolves slightly and produces a mixture consisting of a very dilute solution of Ag</a:t>
            </a:r>
            <a:r>
              <a:rPr lang="en-US" sz="1600" baseline="30000" dirty="0"/>
              <a:t>+</a:t>
            </a:r>
            <a:r>
              <a:rPr lang="en-US" sz="1600" dirty="0"/>
              <a:t> and </a:t>
            </a:r>
            <a:r>
              <a:rPr lang="en-US" sz="1600" dirty="0" err="1"/>
              <a:t>Cl</a:t>
            </a:r>
            <a:r>
              <a:rPr lang="en-US" sz="1600" baseline="30000" dirty="0"/>
              <a:t>–</a:t>
            </a:r>
            <a:r>
              <a:rPr lang="en-US" sz="1600" dirty="0"/>
              <a:t> ions in equilibrium with </a:t>
            </a:r>
            <a:r>
              <a:rPr lang="en-US" sz="1600" dirty="0" err="1"/>
              <a:t>undissolved</a:t>
            </a:r>
            <a:r>
              <a:rPr lang="en-US" sz="1600" dirty="0"/>
              <a:t> silver </a:t>
            </a:r>
            <a:r>
              <a:rPr lang="de-DE" sz="1600" dirty="0" err="1"/>
              <a:t>chloride</a:t>
            </a:r>
            <a:r>
              <a:rPr lang="de-DE" sz="1600" dirty="0"/>
              <a:t>.</a:t>
            </a:r>
            <a:endParaRPr lang="en-US" sz="1600" dirty="0"/>
          </a:p>
        </p:txBody>
      </p:sp>
      <p:pic>
        <p:nvPicPr>
          <p:cNvPr id="2" name="Figure" descr="Two beakers are shown with a bidirectional arrow between them. Both beakers are just over half filled with a clear, colorless liquid. The beaker on the left shows a cubic structure composed of alternating green and slightly larger grey spheres. Evenly distributed in the region outside, 11 space filling models are shown. These are each composed of a central red sphere with two smaller white spheres attached in a bent arrangement. In the beaker on the right, the green and grey spheres are no longer connected in a cubic structure. Nine green spheres, 10 grey spheres, and 11 red and white molecules are evenly mixed and distributed throughout the liquid in the beak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985" b="-398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15.2</a:t>
            </a:r>
          </a:p>
        </p:txBody>
      </p:sp>
    </p:spTree>
    <p:extLst>
      <p:ext uri="{BB962C8B-B14F-4D97-AF65-F5344CB8AC3E}">
        <p14:creationId xmlns:p14="http://schemas.microsoft.com/office/powerpoint/2010/main" val="247879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Oil paints contain pigments that are very slightly soluble in water. In addition to chrome yellow (PbCrO</a:t>
            </a:r>
            <a:r>
              <a:rPr lang="en-US" sz="1600" baseline="-25000" dirty="0"/>
              <a:t>4</a:t>
            </a:r>
            <a:r>
              <a:rPr lang="en-US" sz="1600" dirty="0"/>
              <a:t>), examples include Prussian blue (Fe</a:t>
            </a:r>
            <a:r>
              <a:rPr lang="en-US" sz="1600" baseline="-25000" dirty="0"/>
              <a:t>7</a:t>
            </a:r>
            <a:r>
              <a:rPr lang="en-US" sz="1600" dirty="0"/>
              <a:t>(CN)</a:t>
            </a:r>
            <a:r>
              <a:rPr lang="en-US" sz="1600" baseline="-25000" dirty="0"/>
              <a:t>18</a:t>
            </a:r>
            <a:r>
              <a:rPr lang="en-US" sz="1600" dirty="0"/>
              <a:t>), the reddish-orange color vermilion (</a:t>
            </a:r>
            <a:r>
              <a:rPr lang="en-US" sz="1600" dirty="0" err="1"/>
              <a:t>HgS</a:t>
            </a:r>
            <a:r>
              <a:rPr lang="en-US" sz="1600" dirty="0"/>
              <a:t>), and </a:t>
            </a:r>
            <a:r>
              <a:rPr lang="nl-NL" sz="1600" dirty="0"/>
              <a:t>green </a:t>
            </a:r>
            <a:r>
              <a:rPr lang="nl-NL" sz="1600" dirty="0" err="1"/>
              <a:t>color</a:t>
            </a:r>
            <a:r>
              <a:rPr lang="nl-NL" sz="1600" dirty="0"/>
              <a:t> </a:t>
            </a:r>
            <a:r>
              <a:rPr lang="nl-NL" sz="1600" dirty="0" err="1"/>
              <a:t>veridian</a:t>
            </a:r>
            <a:r>
              <a:rPr lang="nl-NL" sz="1600" dirty="0"/>
              <a:t> (Cr</a:t>
            </a:r>
            <a:r>
              <a:rPr lang="nl-NL" sz="1600" baseline="-25000" dirty="0"/>
              <a:t>2</a:t>
            </a:r>
            <a:r>
              <a:rPr lang="nl-NL" sz="1600" dirty="0"/>
              <a:t>O</a:t>
            </a:r>
            <a:r>
              <a:rPr lang="nl-NL" sz="1600" baseline="-25000" dirty="0"/>
              <a:t>3</a:t>
            </a:r>
            <a:r>
              <a:rPr lang="nl-NL" sz="1600" dirty="0"/>
              <a:t>). (credit: Sonny </a:t>
            </a:r>
            <a:r>
              <a:rPr lang="nl-NL" sz="1600" dirty="0" err="1"/>
              <a:t>Abesamis</a:t>
            </a:r>
            <a:r>
              <a:rPr lang="nl-NL" sz="1600" dirty="0"/>
              <a:t>)</a:t>
            </a:r>
            <a:endParaRPr lang="en-US" sz="1600" dirty="0"/>
          </a:p>
        </p:txBody>
      </p:sp>
      <p:pic>
        <p:nvPicPr>
          <p:cNvPr id="2" name="Figure" descr="A photograph is shown of a portion of an oil painting which reveals colors of orange, brown, yellow, green, blue, and purple colors in its strokes. A few water droplets rest on the surfac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21" r="-26721"/>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15.3</a:t>
            </a:r>
          </a:p>
        </p:txBody>
      </p:sp>
    </p:spTree>
    <p:extLst>
      <p:ext uri="{BB962C8B-B14F-4D97-AF65-F5344CB8AC3E}">
        <p14:creationId xmlns:p14="http://schemas.microsoft.com/office/powerpoint/2010/main" val="479832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four horizontally oriented rectangles. The first three from the left are shaded green and the last one at the right is shaded white. Right pointing arrows between the rectangles are labeled “1,” “2,” and “3” moving left to right across the diagram. The first rectangle is labeled “Solubility of P b C r O subscript 4, in g divdided by L.” The second rectangle is labeled “[ P b C r O subscript 4 ], in m o l divided by L.” The third is labeled “[ P b superscript 2 plus] and [ C r O subscript 4 superscript 2 negative ].” The fourth rectangle is labeled “K subscript s 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26" b="-7262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15.5</a:t>
            </a:r>
          </a:p>
        </p:txBody>
      </p:sp>
    </p:spTree>
    <p:extLst>
      <p:ext uri="{BB962C8B-B14F-4D97-AF65-F5344CB8AC3E}">
        <p14:creationId xmlns:p14="http://schemas.microsoft.com/office/powerpoint/2010/main" val="192284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four horizontally oriented light green rectangles. Right pointing arrows are placed between them. The first rectangle is labeled “Determine the direction of change.” The second rectangle is labeled “Determine x and the equilibrium concentrations.” The third is labeled “Solve for x and the equilibrium concentrations.” The fourth rectangle is labeled “Check the ma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639" b="-72639"/>
          <a:stretch>
            <a:fillRect/>
          </a:stretch>
        </p:blipFill>
        <p:spPr>
          <a:xfrm>
            <a:off x="457200" y="1122363"/>
            <a:ext cx="8062913" cy="3500437"/>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dirty="0"/>
              <a:t>Example 15.6</a:t>
            </a:r>
          </a:p>
        </p:txBody>
      </p:sp>
    </p:spTree>
    <p:extLst>
      <p:ext uri="{BB962C8B-B14F-4D97-AF65-F5344CB8AC3E}">
        <p14:creationId xmlns:p14="http://schemas.microsoft.com/office/powerpoint/2010/main" val="2618432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p:cNvSpPr>
            <a:spLocks noGrp="1"/>
          </p:cNvSpPr>
          <p:nvPr>
            <p:ph type="ftr" sz="quarter" idx="11"/>
          </p:nvPr>
        </p:nvSpPr>
        <p:spPr>
          <a:xfrm>
            <a:off x="489097" y="6492875"/>
            <a:ext cx="77192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suspension of barium sulfate coats the intestinal tract, which allows for greater visual detail than a traditional X-ray. (credit modification of work by “glitzy queen00”/Wikimedia Commons)</a:t>
            </a:r>
          </a:p>
        </p:txBody>
      </p:sp>
      <p:pic>
        <p:nvPicPr>
          <p:cNvPr id="2" name="Figure" descr="This figure contains one image. A black and white abdominal x-ray image is shown in which the intestinal tract of a person is clearly visible in whi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16" r="-5116"/>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15.4</a:t>
            </a:r>
          </a:p>
        </p:txBody>
      </p:sp>
    </p:spTree>
    <p:extLst>
      <p:ext uri="{BB962C8B-B14F-4D97-AF65-F5344CB8AC3E}">
        <p14:creationId xmlns:p14="http://schemas.microsoft.com/office/powerpoint/2010/main" val="328509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Anticoagulants can be added to blood that will combine with the Ca</a:t>
            </a:r>
            <a:r>
              <a:rPr lang="en-US" sz="1600" baseline="30000" dirty="0"/>
              <a:t>2+</a:t>
            </a:r>
            <a:r>
              <a:rPr lang="en-US" sz="1600" dirty="0"/>
              <a:t> ions in blood serum and prevent the blood from clotting. (credit: modification of work by Neeta Lind)</a:t>
            </a:r>
          </a:p>
        </p:txBody>
      </p:sp>
      <p:pic>
        <p:nvPicPr>
          <p:cNvPr id="4" name="Figure" descr="A photograph is shown of 6 vials of blood resting on and near a black and white document. Two of the vials have purple caps, three have tan caps, and one has a red cap. Each has a label and the vials with tan caps have a small amount of an off-white material present in a layer at the base of the vi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229" r="-6222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15.5</a:t>
            </a:r>
          </a:p>
        </p:txBody>
      </p:sp>
    </p:spTree>
    <p:extLst>
      <p:ext uri="{BB962C8B-B14F-4D97-AF65-F5344CB8AC3E}">
        <p14:creationId xmlns:p14="http://schemas.microsoft.com/office/powerpoint/2010/main" val="387440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Wastewater treatment facilities, such as this one, remove contaminants from wastewater before the water is released back into the natural environment. (credit: “</a:t>
            </a:r>
            <a:r>
              <a:rPr lang="en-US" sz="1600" dirty="0" err="1"/>
              <a:t>eutrophication&amp;hypoxia</a:t>
            </a:r>
            <a:r>
              <a:rPr lang="en-US" sz="1600" dirty="0"/>
              <a:t>”/</a:t>
            </a:r>
            <a:r>
              <a:rPr lang="en-US" sz="1600" dirty="0" err="1"/>
              <a:t>WikimediaCommons</a:t>
            </a:r>
            <a:r>
              <a:rPr lang="en-US" sz="1600" dirty="0"/>
              <a:t>)</a:t>
            </a:r>
          </a:p>
        </p:txBody>
      </p:sp>
      <p:pic>
        <p:nvPicPr>
          <p:cNvPr id="2" name="Figure" descr="A color photograph is shown of a high volume wastewater treatment facility. Nineteen large circular pools of water undergoing treatment are visible across the center of the photograph. A building and parking lot are visible in the fore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792" r="-2779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15.6</a:t>
            </a:r>
          </a:p>
        </p:txBody>
      </p:sp>
    </p:spTree>
    <p:extLst>
      <p:ext uri="{BB962C8B-B14F-4D97-AF65-F5344CB8AC3E}">
        <p14:creationId xmlns:p14="http://schemas.microsoft.com/office/powerpoint/2010/main" val="25926322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489</TotalTime>
  <Words>1574</Words>
  <Application>Microsoft Office PowerPoint</Application>
  <PresentationFormat>On-screen Show (4:3)</PresentationFormat>
  <Paragraphs>54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CHEMISTRY</vt:lpstr>
      <vt:lpstr>Figure 15.1</vt:lpstr>
      <vt:lpstr>Figure 15.2</vt:lpstr>
      <vt:lpstr>Figure 15.3</vt:lpstr>
      <vt:lpstr>Example 15.5</vt:lpstr>
      <vt:lpstr>Example 15.6</vt:lpstr>
      <vt:lpstr>Figure 15.4</vt:lpstr>
      <vt:lpstr>Figure 15.5</vt:lpstr>
      <vt:lpstr>Figure 15.6</vt:lpstr>
      <vt:lpstr>Unfigure 15.1</vt:lpstr>
      <vt:lpstr>Unfigure 15.2</vt:lpstr>
      <vt:lpstr>Unfigure 15.3</vt:lpstr>
      <vt:lpstr>Unfigure 15.4</vt:lpstr>
      <vt:lpstr>Unfigure 15.5</vt:lpstr>
      <vt:lpstr>Unfigure 15.6</vt:lpstr>
      <vt:lpstr>Unfigure 15.7</vt:lpstr>
      <vt:lpstr>Example 15.13</vt:lpstr>
      <vt:lpstr>Figure 15.7</vt:lpstr>
      <vt:lpstr>Figure 15.8</vt:lpstr>
      <vt:lpstr>Figure 15.9</vt:lpstr>
      <vt:lpstr>example 15.15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15 - Equilibria of Other Reaction Classes</dc:title>
  <dc:creator>Spuddy McSpare</dc:creator>
  <cp:lastModifiedBy>Conversion_07</cp:lastModifiedBy>
  <cp:revision>66</cp:revision>
  <dcterms:created xsi:type="dcterms:W3CDTF">2012-06-04T02:13:36Z</dcterms:created>
  <dcterms:modified xsi:type="dcterms:W3CDTF">2017-08-31T12:02:27Z</dcterms:modified>
</cp:coreProperties>
</file>