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2"/>
  </p:notesMasterIdLst>
  <p:handoutMasterIdLst>
    <p:handoutMasterId r:id="rId13"/>
  </p:handoutMasterIdLst>
  <p:sldIdLst>
    <p:sldId id="256" r:id="rId2"/>
    <p:sldId id="280" r:id="rId3"/>
    <p:sldId id="309" r:id="rId4"/>
    <p:sldId id="282" r:id="rId5"/>
    <p:sldId id="290" r:id="rId6"/>
    <p:sldId id="310" r:id="rId7"/>
    <p:sldId id="289" r:id="rId8"/>
    <p:sldId id="288" r:id="rId9"/>
    <p:sldId id="283"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66" autoAdjust="0"/>
    <p:restoredTop sz="94591" autoAdjust="0"/>
  </p:normalViewPr>
  <p:slideViewPr>
    <p:cSldViewPr snapToGrid="0" snapToObjects="1">
      <p:cViewPr varScale="1">
        <p:scale>
          <a:sx n="105" d="100"/>
          <a:sy n="105" d="100"/>
        </p:scale>
        <p:origin x="139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8" d="100"/>
          <a:sy n="88" d="100"/>
        </p:scale>
        <p:origin x="238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08/31/17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7790CD-C2BF-49BA-A67D-8121B60AAA05}" type="datetimeFigureOut">
              <a:rPr lang="en-US" smtClean="0"/>
              <a:t>08/31/17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ED159-9F1A-4947-A9F1-F447A96A7E40}" type="slidenum">
              <a:rPr lang="en-US" smtClean="0"/>
              <a:t>‹#›</a:t>
            </a:fld>
            <a:endParaRPr lang="en-US"/>
          </a:p>
        </p:txBody>
      </p:sp>
    </p:spTree>
    <p:extLst>
      <p:ext uri="{BB962C8B-B14F-4D97-AF65-F5344CB8AC3E}">
        <p14:creationId xmlns:p14="http://schemas.microsoft.com/office/powerpoint/2010/main" val="300471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58627E4C-A057-4F2D-89FB-DBB31B4B7894}" type="datetime4">
              <a:rPr lang="en-US" smtClean="0"/>
              <a:t>August 31,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E95DF1-D972-440F-898C-CB26B638F398}" type="datetime4">
              <a:rPr lang="en-US" smtClean="0"/>
              <a:t>August 31, 2017</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ADE6321-3BB9-44F6-A334-78B780A9E384}" type="datetime4">
              <a:rPr lang="en-US" smtClean="0"/>
              <a:t>August 31,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520B53-3A93-4E34-882C-459E457AEA5B}" type="datetime4">
              <a:rPr lang="en-US" smtClean="0"/>
              <a:t>August 31, 2017</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FED3BBC-FE21-4DBC-928F-907C03430899}" type="datetime4">
              <a:rPr lang="en-US" smtClean="0"/>
              <a:t>August 31, 2017</a:t>
            </a:fld>
            <a:endParaRPr lang="en-US" dirty="0"/>
          </a:p>
        </p:txBody>
      </p:sp>
      <p:sp>
        <p:nvSpPr>
          <p:cNvPr id="5" name="Footer Placeholder 4"/>
          <p:cNvSpPr>
            <a:spLocks noGrp="1"/>
          </p:cNvSpPr>
          <p:nvPr>
            <p:ph type="ftr" sz="quarter" idx="3"/>
          </p:nvPr>
        </p:nvSpPr>
        <p:spPr>
          <a:xfrm>
            <a:off x="457200" y="6492875"/>
            <a:ext cx="7772400" cy="283845"/>
          </a:xfrm>
          <a:prstGeom prst="rect">
            <a:avLst/>
          </a:prstGeom>
        </p:spPr>
        <p:txBody>
          <a:bodyPr vert="horz" lIns="91440" tIns="45720" rIns="91440" bIns="45720" rtlCol="0" anchor="t"/>
          <a:lstStyle>
            <a:lvl1pPr algn="l">
              <a:defRPr sz="800">
                <a:solidFill>
                  <a:schemeClr val="tx1"/>
                </a:solidFill>
              </a:defRPr>
            </a:lvl1p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hemistr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59612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Appendix A THE PERIODIC TABLE</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9B033FF9-B40A-4F7D-8666-7AA75F7BC74E}"/>
              </a:ext>
            </a:extLst>
          </p:cNvPr>
          <p:cNvSpPr>
            <a:spLocks noGrp="1"/>
          </p:cNvSpPr>
          <p:nvPr>
            <p:ph type="title" idx="4294967295"/>
          </p:nvPr>
        </p:nvSpPr>
        <p:spPr>
          <a:xfrm>
            <a:off x="0" y="774164"/>
            <a:ext cx="9144000" cy="661253"/>
          </a:xfrm>
        </p:spPr>
        <p:txBody>
          <a:bodyPr>
            <a:normAutofit/>
          </a:bodyPr>
          <a:lstStyle/>
          <a:p>
            <a:pPr algn="ctr"/>
            <a:r>
              <a:rPr lang="en-US" sz="3600" dirty="0"/>
              <a:t>CHEMISTRY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3D7AFFB0-01FC-40A1-A682-9E0BCCECCCC1}"/>
              </a:ext>
            </a:extLst>
          </p:cNvP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fontScale="92500"/>
          </a:bodyPr>
          <a:lstStyle/>
          <a:p>
            <a:r>
              <a:rPr lang="en-US" sz="1600" dirty="0"/>
              <a:t>Water full-range spectral absorption curve. This curve shows the full-range spectral absorption for water. The </a:t>
            </a:r>
            <a:r>
              <a:rPr lang="en-US" sz="1600" b="1" dirty="0"/>
              <a:t>y</a:t>
            </a:r>
            <a:r>
              <a:rPr lang="en-US" sz="1600" dirty="0"/>
              <a:t>-axis signifies the absorption in 1/cm. If we divide 1 by this value, we will obtain the length of the path (in cm) after which the intensity of a light beam passing through water decays by a factor of the base of the natural logarithm e (e = 2.718281828).</a:t>
            </a:r>
          </a:p>
        </p:txBody>
      </p:sp>
      <p:pic>
        <p:nvPicPr>
          <p:cNvPr id="2" name="Figure" descr="A line graph is titled “Water Full-Range Spectral Absorption Curve.” The x-axis is titled “Wavelength” and the y-axis is titled “Absorption ( 1 per meter ).” Evenly spaced tick marks on the x-axis denote 10 nanometers, 100 nanometers, 1 micrometer, 10 micrometers, 100 micrometers, 1 millimeter, and 10 millimeters. Evenly spaced tick marks on the y-axis denote 10 superscript negative two, 10 superscript negative one, 10 superscript zero, 10 superscript one, 10 superscript two, 10 superscript three, 10 superscript four, 10 superscript five, 10 superscript six, 10 superscript seven, and 10 superscript eight. Above the graph, horizontal lines indicate the range of wavelengths for U V, V I S, near I R , mid I R , far I R , and E H F. The graph contains one line that begins at 10 nanometers and a little more than 10 superscript six. Moving from left to right, this line ascends gradually until it reaches a point near 100 nanometers and 10 superscript eight. From this point, the line steeply descends to a point a little more than halfway between 100 nanometers and 1 micrometer, and slightly more than 10 superscript two. This point indicates the end of the range labeled “U V” and the beginning of the range labeled “V I S.” The range labeled “V I S” is shaded with a color spectrum including the full range of Roy G Biv colors. Here, the line briefly descends in the same path as before, and then steeply ascends to a point near 1 micrometer and 10 superscript zero. This point indicates the end of the range labeled “V I S” and the beginning of the range labeled “near I R.” The line continues its steep ascent, with short, abrupt descents in between, until it reaches a point a little more than halfway between 1 micrometer and 10 micrometers, and a little more than 10 superscript six. This point indicates the end of the range labeled “near I R” and the beginning of the range labeled “mid I R.” Here, the line moves steeply and sporadically up and down until it reaches a point a little more than halfway between 10 micrometers and 100 micrometers, and slightly more than 10 superscript five. This point indicates the end of the range labeled “Mid I R” and the beginning of the range labeled “Far I R.” The line descends very gradually to a point slightly more than 1 millimeter and slightly more than 10 superscript four. This point indicates the end of the range labeled “Far I R” and the beginning of the range labeled “E H F.” The line continues its gradual descent to 10 millimeters and slightly more than 10 superscript three. This point indicates the end of the range labeled “E H F.”"/>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640" r="-2664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b="1" dirty="0"/>
              <a:t>Figure E1</a:t>
            </a:r>
          </a:p>
        </p:txBody>
      </p:sp>
    </p:spTree>
    <p:extLst>
      <p:ext uri="{BB962C8B-B14F-4D97-AF65-F5344CB8AC3E}">
        <p14:creationId xmlns:p14="http://schemas.microsoft.com/office/powerpoint/2010/main" val="2079456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sclaimer">
            <a:extLst>
              <a:ext uri="{FF2B5EF4-FFF2-40B4-BE49-F238E27FC236}">
                <a16:creationId xmlns:a16="http://schemas.microsoft.com/office/drawing/2014/main" id="{6249AC0F-8B5B-4C5B-8E60-C60FD32655AB}"/>
              </a:ext>
            </a:extLst>
          </p:cNvP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e Periodic Table of Elements is shown. The 18 columns are labeled “Group” and the 7 rows are labeled “Period.” Below the table to the right is a box labeled “Color Code” with different colors for metals, metalloids, and nonmetals, as well as solids, liquids, and gases. To the left of this box is an enlarged picture of the upper-left most box on the table. The number 1 is in its upper-left hand corner and is labeled “Atomic number.” The letter “H” is in the middle in red indicating that it is a gas. It is labeled “Symbol.” Below that is the number 1.008 which is labeled “Atomic Mass.” Below that is the word hydrogen which is labeled “name.” The color of the box indicates that it is a nonmetal. Each element will be described in this order: atomic number; name; symbol; whether it is a metal, metalloid, or nonmetal; whether it is a solid, liquid, or gas; and atomic mass. Beginning at the top left of the table, or period 1, group 1, is a box containing “1; hydrogen; H; nonmetal; gas; and 1.008.” There is only one other element box in period 1, group 18, which contains “2; helium; H e; nonmetal; gas; and 4.003.” Period 2, group 1 contains “3; lithium; L i; metal; solid; and 6.94” Group 2 contains “4; beryllium; B e; metal; solid; and 9.012.” Groups 3 through 12 are skipped and group 13 contains “5; boron; B; metalloid; solid; 10.81.” Group 14 contains “6; carbon; C; nonmetal; solid; and 12.01.” Group 15 contains “7; nitrogen; N; nonmetal; gas; and 14.01.” Group 16 contains “8; oxygen; O; nonmetal; gas; and 16.00.” Group 17 contains “9; fluorine; F; nonmetal; gas; and 19.00.” Group 18 contains “10; neon; N e; nonmetal; gas; and 20.18.” Period 3, group 1 contains “11; sodium; N a; metal; solid; and 22.99.” Group 2 contains “12; magnesium; M g; metal; solid; and 24.31.” Groups 3 through 12 are skipped again in period 3 and group 13 contains “13; aluminum; A l; metal; solid; and 26.98.” Group 14 contains “14; silicon; S i; metalloid; solid; and 28.09.” Group 15 contains “15; phosphorous; P; nonmetal; solid; and 30.97.” Group 16 contains “16; sulfur; S; nonmetal; solid; and 32.06.” Group 17 contains “17; chlorine; C l; nonmetal; gas; and 35.45.” Group 18 contains “18; argon; A r; nonmetal; gas; and 39.95.” Period 4, group 1 contains “19; potassium; K; metal; solid; and 39.10.” Group 2 contains “20; calcium; C a; metal; solid; and 40.08.” Group 3 contains “21; scandium; S c; metal; solid; and 44.96.” Group 4 contains “22; titanium; T i; metal; solid; and 47.87.” Group 5 contains “23; vanadium; V; metal; solid; and 50.94.” Group 6    contains “24; chromium; C r; metal; solid; and 52.00.” Group 7 contains “25; manganese; M n; metal; solid; and 54.94.” Group 8 contains “26; iron; F e; metal; solid; and 55.85.” Group 9 contains “27; cobalt; C o; metal; solid; and 58.93.” Group 10 contains “28; nickel; N i; metal; solid; and 58.69.” Group 11 contains “29; copper; C u; metal; solid; and 63.55.” Group 12 contains “30; zinc; Z n; metal; solid; and 65.38.” Group 13 contains “31; gallium; G a; metal; solid; and 69.72.” Group 14 contains “32; germanium; G e; metalloid; solid; and 72.63.” Group 15 contains “33; arsenic; A s; metalloid; solid; and 74.92.” Group 16 contains “34; selenium; S e; nonmetal; solid; and 78.97.” Group 17 contains “35; bromine; B r; nonmetal; liquid; and 79.90.” Group 18 contains “36; krypton; K r; nonmetal; gas; and 83.80.” Period 5, group 1 contains “37; rubidium; R b; metal; solid; and 85.47.” Group 2 contains “38; strontium; S r; metal; solid; and 87.62.” Group 3 contains “39; yttrium; Y; metal; solid; and 88.91.” Group 4 contains “40; zirconium; Z r; metal; solid; and 91.22.” Group 5 contains “41; niobium; N b; metal; solid; and 92.91.” Group 6 contains “42; molybdenum; M o; metal; solid; and 95.95.” Group 7 contains “43; technetium; T c; metal; solid; and 97.” Group 8 contains “44; ruthenium; R u; metal; solid; and 101.1.” Group 9 contains “45; rhodium; R h; metal; solid; and 102.9.” Group 10 contains “46; palladium; P d; metal; solid; and 106.4.” Group 11 contains “47; silver; A g; metal; solid; and 107.9.” Group 12 contains “48; cadmium; C d; metal; solid; and 112.4.” Group 13 contains “49; indium; I n; metal; solid; and 114.8.” Group 14 contains “50; tin; S n; metal; solid; and 118.7.” Group 15 contains “51; antimony; S b; metalloid; solid; and 121.8.” Group 16 contains “52; tellurium; T e; metalloid; solid; and 127.6.” Group 17 contains “53; iodine; I; nonmetal; solid; and 126.9.” Group 18 contains “54; xenon; X e; nonmetal; gas; and 131.3.” Period 6, group 1 contains “55; cesium; C s; metal; solid; and 132.9.” Group 2 contains “56; barium; B a; metal; solid; and 137.3.” Group 3 breaks the pattern. The box has a large arrow pointing to a row of elements below the table with atomic numbers ranging from 57-71. In sequential order by atomic number, the first box in this row contains “57; lanthanum; L a; metal; solid; and 138.9.” To its right, the next is “58; cerium; C e; metal; solid; and 140.1.” Next is “59; praseodymium; P r; metal; solid; and 140.9.” Next is “60; neodymium; N d; metal; solid; and 144.2.” Next is “61; promethium; P m; metal; solid; and 145.” Next is “62; samarium; S m; metal; solid; and 150.4.” Next is “63; europium; E u; metal; solid; and 152.0.” Next is “64; gadolinium; G d; metal; solid; and 157.3.” Next is “65; terbium; T b; metal; solid; and 158.9.” Next is “66; dysprosium; D y; metal; solid; and 162.5.” Next is “67; holmium; H o; metal; solid; and 164.9.” Next is “68; erbium; E r; metal; solid; and 167.3.” Next is “69; thulium; T m; metal; solid; and 168.9.” Next is “70; ytterbium; Y b; metal; solid; and 173.1.” The last in this special row is “71; lutetium; L u; metal; solid; and 175.0.” Continuing in period 6, group 4 contains “72; hafnium; H f; metal; solid; and 178.5.” Group 5 contains “73; tantalum; T a; metal; solid; and 180.9.” Group 6 contains “74; tungsten; W; metal; solid; and 183.8.” Group 7 contains “75; rhenium; R e; metal; solid; and 186.2.” Group 8 contains “76; osmium; O s; metal; solid; and 190.2.” Group 9 contains “77; iridium; I r; metal; solid; and 192.2.” Group 10 contains “78; platinum; P t; metal; solid; and 195.1.” Group 11 contains “79; gold; A u; metal; solid; and 197.0.” Group 12 contains “80; mercury; H g; metal; liquid; and 200.6.” Group 13 contains “81; thallium; T l; metal; solid; and 204.4.” Group 14 contains “82; lead; P b; metal; solid; and 207.2.” Group 15 contains “83; bismuth; B i; metal; solid; and 209.0.” Group 16 contains “84; polonium; P o; metal; solid; and 209.” Group 17 contains “85; astatine; A t; metalloid; solid; and 210.” Group 18 contains “86; radon; R n; nonmetal; gas; and 222.” Period 7, group 1 contains “87; francium; F r; metal; solid; and 223.” Group 2 contains “88; radium; R a; metal; solid; and 226.” Group 3 breaks the pattern much like what occurs in period 6. A large arrow points from the box in period 7, group 3 to a special row containing the elements with atomic numbers ranging from 89-103, just below the row which contains atomic numbers 57-71. In sequential order by atomic number, the first box in this row contains “89; actinium; A c; metal; solid; and 227.” To its right, the next is “90; thorium; T h; metal; solid; and 232.0.” Next is “91; protactinium; P a; metal; solid; and 231.0.” Next is “92; uranium; U; metal; solid; and 238.0.” Next is “93; neptunium; N p; metal; solid; and N p.” Next is “94; plutonium; P u; metal; solid; and 244.” Next is “95; americium; A m; metal; solid; and 243.” Next is “96; curium; C m; metal; solid; and 247.” Next is “97; berkelium; B k; metal; solid; and 247.” Next is “98; californium; C f; metal; solid; and 251.” Next is “99; einsteinium; E s; metal; solid; and 252.” Next is “100; fermium; F m; metal; solid; and 257.” Next is “101; mendelevium; M d; metal; solid; and 258.” Next is “102; nobelium; N o; metal; solid; and 259.” The last in this special row is “103; lawrencium; L r; metal; solid; and 262.” Continuing in period 7, group 4 contains “104; rutherfordium; R f; metal; solid; and 267.” Group 5 contains “105; dubnium; D b; metal; solid; and 270.” Group 6 contains “106; seaborgium; S g; metal; solid; and 271.” Group 7 contains “107; bohrium; B h; metal; solid; and 270.” Group 8 contains “108; hassium; H s; metal; solid; and 277.” Group 9 contains “109; meitnerium; M t; not indicated; solid; and 276.” Group 10 contains “110; darmstadtium; D s; not indicated; solid; and 281.” Group 11 contains “111; roentgenium; R g; not indicated; solid; and 282.” Group 12 contains “112; copernicium; C n; metal; liquid; and 285.” Group 13 contains “113; ununtrium; U u t; not indicated; solid; and 285.” Group 14 contains “114; flerovium; F l; not indicated; solid; and 289.” Group 15 contains “115; ununpentium; U u p; not indicated; solid; and 288.” Group 16 contains “116; livermorium; L v; not indicated; solid; and 293.” Group 17 contains “117; ununseptium; U u s; not indicated; solid; and 294.” Group 18 contains “118; ununoctium; U u o; not indicated; solid; and 294.”"/>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0019" r="-40019"/>
          <a:stretch>
            <a:fillRect/>
          </a:stretch>
        </p:blipFill>
        <p:spPr>
          <a:xfrm>
            <a:off x="457200" y="1122386"/>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igure Number" hidden="1"/>
          <p:cNvSpPr>
            <a:spLocks noGrp="1"/>
          </p:cNvSpPr>
          <p:nvPr>
            <p:ph type="title"/>
          </p:nvPr>
        </p:nvSpPr>
        <p:spPr/>
        <p:txBody>
          <a:bodyPr/>
          <a:lstStyle/>
          <a:p>
            <a:r>
              <a:rPr lang="en-US" dirty="0"/>
              <a:t>UNFIGURE 1</a:t>
            </a:r>
          </a:p>
        </p:txBody>
      </p:sp>
    </p:spTree>
    <p:extLst>
      <p:ext uri="{BB962C8B-B14F-4D97-AF65-F5344CB8AC3E}">
        <p14:creationId xmlns:p14="http://schemas.microsoft.com/office/powerpoint/2010/main" val="110346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hemistr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599323"/>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Appendix B ESSENTIAL MATHEMATICS</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6307EB06-E1BB-40F2-AE0C-F748C9A1FA21}"/>
              </a:ext>
            </a:extLst>
          </p:cNvPr>
          <p:cNvSpPr>
            <a:spLocks noGrp="1"/>
          </p:cNvSpPr>
          <p:nvPr>
            <p:ph type="title" idx="4294967295"/>
          </p:nvPr>
        </p:nvSpPr>
        <p:spPr>
          <a:xfrm>
            <a:off x="0" y="763046"/>
            <a:ext cx="9144000" cy="661253"/>
          </a:xfrm>
        </p:spPr>
        <p:txBody>
          <a:bodyPr>
            <a:normAutofit/>
          </a:bodyPr>
          <a:lstStyle/>
          <a:p>
            <a:pPr algn="ctr"/>
            <a:r>
              <a:rPr lang="en-US" sz="3600" dirty="0"/>
              <a:t>CHEMISTRY</a:t>
            </a:r>
          </a:p>
        </p:txBody>
      </p:sp>
    </p:spTree>
    <p:extLst>
      <p:ext uri="{BB962C8B-B14F-4D97-AF65-F5344CB8AC3E}">
        <p14:creationId xmlns:p14="http://schemas.microsoft.com/office/powerpoint/2010/main" val="29180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4C1BF0EE-2E65-430A-8A55-575D9DC8316B}"/>
              </a:ext>
            </a:extLst>
          </p:cNvP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b="1" dirty="0">
              <a:solidFill>
                <a:srgbClr val="6CB255"/>
              </a:solidFill>
            </a:endParaRPr>
          </a:p>
        </p:txBody>
      </p:sp>
      <p:pic>
        <p:nvPicPr>
          <p:cNvPr id="2" name="Figure" descr="A graph is titled “Dependency of Y on X.” The x-axis ranges from 0 to 4.5. The y-axis ranges from 0 to 16. Four points are plotted as a line graph; the points are 1 and 5, 2 and 10, 3 and 7, and 4 and 14."/>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481" r="-2648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normAutofit/>
          </a:bodyPr>
          <a:lstStyle/>
          <a:p>
            <a:r>
              <a:rPr lang="en-US" b="1" dirty="0"/>
              <a:t>Example B11</a:t>
            </a:r>
            <a:endParaRPr lang="en-US" dirty="0"/>
          </a:p>
        </p:txBody>
      </p:sp>
    </p:spTree>
    <p:extLst>
      <p:ext uri="{BB962C8B-B14F-4D97-AF65-F5344CB8AC3E}">
        <p14:creationId xmlns:p14="http://schemas.microsoft.com/office/powerpoint/2010/main" val="182465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FF3C4CA6-47F1-420A-AD87-A49F2D261EDB}"/>
              </a:ext>
            </a:extLst>
          </p:cNvP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b="1" dirty="0">
              <a:solidFill>
                <a:srgbClr val="6CB255"/>
              </a:solidFill>
            </a:endParaRPr>
          </a:p>
        </p:txBody>
      </p:sp>
      <p:pic>
        <p:nvPicPr>
          <p:cNvPr id="2" name="Figure" descr="A graph is titled “Y equals x superscript 2 plus 2.” The x-axis ranges from 0 to 4.5. The y-axis ranges from 0 to 20. Four points are plotted as a line graph; the points are 1 and 3, 2 and 6, 3 and 11, and 4 and 18."/>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0533" r="-4053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b="1" dirty="0"/>
              <a:t>Example B12</a:t>
            </a:r>
          </a:p>
        </p:txBody>
      </p:sp>
    </p:spTree>
    <p:extLst>
      <p:ext uri="{BB962C8B-B14F-4D97-AF65-F5344CB8AC3E}">
        <p14:creationId xmlns:p14="http://schemas.microsoft.com/office/powerpoint/2010/main" val="336958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hemistr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589786"/>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Appendix E WATER PROPERTIES</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6DD41C30-8FD2-44ED-A223-B8D192E73287}"/>
              </a:ext>
            </a:extLst>
          </p:cNvPr>
          <p:cNvSpPr>
            <a:spLocks noGrp="1"/>
          </p:cNvSpPr>
          <p:nvPr>
            <p:ph type="title" idx="4294967295"/>
          </p:nvPr>
        </p:nvSpPr>
        <p:spPr>
          <a:xfrm>
            <a:off x="0" y="796924"/>
            <a:ext cx="9144000" cy="628968"/>
          </a:xfrm>
        </p:spPr>
        <p:txBody>
          <a:bodyPr>
            <a:noAutofit/>
          </a:bodyPr>
          <a:lstStyle/>
          <a:p>
            <a:pPr algn="ctr"/>
            <a:r>
              <a:rPr lang="en-US" sz="3600" dirty="0"/>
              <a:t>CHEMISTRY</a:t>
            </a:r>
          </a:p>
        </p:txBody>
      </p:sp>
    </p:spTree>
    <p:extLst>
      <p:ext uri="{BB962C8B-B14F-4D97-AF65-F5344CB8AC3E}">
        <p14:creationId xmlns:p14="http://schemas.microsoft.com/office/powerpoint/2010/main" val="3289734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1E6FC122-2A60-49C0-8EAA-DD7D9FBA276D}"/>
              </a:ext>
            </a:extLst>
          </p:cNvP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A line graph is titled “Density of Water as a Function of Temperature.” The x-axis is titled “Temperature, degrees Celsius,” and the y-axis is titled “Density, Kilograms per cubic meter.” A line connects plot points at the coordinates 0 and 999.8395, 4 and 999.9720, 10 and 999.7026, 15 and 999.1026, 20 and 998.2071, 22 and 997.7735, 25 and 997.0479, 30 and 995.6502, 40 and 992.2, 60 and 983.2, 80 and 971.8, and 100 and 958.4."/>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2459" r="-3245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hidden="1"/>
          <p:cNvSpPr>
            <a:spLocks noGrp="1"/>
          </p:cNvSpPr>
          <p:nvPr>
            <p:ph type="title"/>
          </p:nvPr>
        </p:nvSpPr>
        <p:spPr/>
        <p:txBody>
          <a:bodyPr/>
          <a:lstStyle/>
          <a:p>
            <a:r>
              <a:rPr lang="en-US" dirty="0"/>
              <a:t>UNFIGURE 2</a:t>
            </a:r>
          </a:p>
        </p:txBody>
      </p:sp>
    </p:spTree>
    <p:extLst>
      <p:ext uri="{BB962C8B-B14F-4D97-AF65-F5344CB8AC3E}">
        <p14:creationId xmlns:p14="http://schemas.microsoft.com/office/powerpoint/2010/main" val="2233778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59A54877-5378-4E9C-A619-2A298E3B1BE6}"/>
              </a:ext>
            </a:extLst>
          </p:cNvP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A line graph is titled “Vapor Pressure as a Function of Temperature.” The x-axis is titled “Temperature, degrees Celsius,” and the y-axis is titled “Vapor pressure, torr.” A line connects plot points at the coordinates 0 and 4.6, 4 and 6.1, 10 and 9.2, 15 and 12.8, 20 and 17.5, 22 and 19.8, 25 and 23.8, 30 and 31.8, 35 and 42.2, 40 and 55.3, 45 and 71.9, 50 and 92.5, 55 and 118.0, 60 and 149.4, 65 and 187.5, 70 and 233.7, 75 and 289.1, 80 and 355.1, 85 and 433.6, 90 and 525.8, 95 and 633.9, and 100 and 760.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066" r="-3706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hidden="1"/>
          <p:cNvSpPr>
            <a:spLocks noGrp="1"/>
          </p:cNvSpPr>
          <p:nvPr>
            <p:ph type="title"/>
          </p:nvPr>
        </p:nvSpPr>
        <p:spPr/>
        <p:txBody>
          <a:bodyPr/>
          <a:lstStyle/>
          <a:p>
            <a:r>
              <a:rPr lang="en-US" dirty="0"/>
              <a:t>UNFIGURE 3</a:t>
            </a:r>
          </a:p>
        </p:txBody>
      </p:sp>
    </p:spTree>
    <p:extLst>
      <p:ext uri="{BB962C8B-B14F-4D97-AF65-F5344CB8AC3E}">
        <p14:creationId xmlns:p14="http://schemas.microsoft.com/office/powerpoint/2010/main" val="144629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7576362C-BAFF-4561-984F-FB0637842769}"/>
              </a:ext>
            </a:extLst>
          </p:cNvP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A line graph is titled “Water pK subscript W as a Function of Temperature.” The x-axis is titled “Temperature, degrees Celsius,” and the y-axis is titled “pK subscript W.” A line connects plot points at the coordinates 0 and 14.95, 5 and 14.74, 10 and 14.54, 15 and 14.33, 20 and 14.17, 25 and 14, 30 and 13.84, 35 and 13.69, 40 and 13.55, 45 and 13.41, 50 and 13.28, 55 and 13.15, 60 and 13.03, 75 and 12.7, and 100 and 12.25."/>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066" r="-3706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hidden="1"/>
          <p:cNvSpPr>
            <a:spLocks noGrp="1"/>
          </p:cNvSpPr>
          <p:nvPr>
            <p:ph type="title"/>
          </p:nvPr>
        </p:nvSpPr>
        <p:spPr/>
        <p:txBody>
          <a:bodyPr/>
          <a:lstStyle/>
          <a:p>
            <a:r>
              <a:rPr lang="en-US" dirty="0"/>
              <a:t>UNFIGURE 4</a:t>
            </a:r>
          </a:p>
        </p:txBody>
      </p:sp>
    </p:spTree>
    <p:extLst>
      <p:ext uri="{BB962C8B-B14F-4D97-AF65-F5344CB8AC3E}">
        <p14:creationId xmlns:p14="http://schemas.microsoft.com/office/powerpoint/2010/main" val="119485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351</TotalTime>
  <Words>512</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Essential</vt:lpstr>
      <vt:lpstr>CHEMISTRY</vt:lpstr>
      <vt:lpstr>UNFIGURE 1</vt:lpstr>
      <vt:lpstr>CHEMISTRY</vt:lpstr>
      <vt:lpstr>Example B11</vt:lpstr>
      <vt:lpstr>Example B12</vt:lpstr>
      <vt:lpstr>CHEMISTRY</vt:lpstr>
      <vt:lpstr>UNFIGURE 2</vt:lpstr>
      <vt:lpstr>UNFIGURE 3</vt:lpstr>
      <vt:lpstr>UNFIGURE 4</vt:lpstr>
      <vt:lpstr>Figure E1</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Appendix - The Periodic Table</dc:title>
  <dc:creator>Spuddy McSpare</dc:creator>
  <cp:lastModifiedBy>Conversion_09</cp:lastModifiedBy>
  <cp:revision>102</cp:revision>
  <cp:lastPrinted>2015-06-18T22:56:58Z</cp:lastPrinted>
  <dcterms:created xsi:type="dcterms:W3CDTF">2012-06-04T02:13:36Z</dcterms:created>
  <dcterms:modified xsi:type="dcterms:W3CDTF">2017-08-31T13:04:57Z</dcterms:modified>
</cp:coreProperties>
</file>