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6"/>
  </p:notesMasterIdLst>
  <p:handoutMasterIdLst>
    <p:handoutMasterId r:id="rId47"/>
  </p:handoutMasterIdLst>
  <p:sldIdLst>
    <p:sldId id="256" r:id="rId2"/>
    <p:sldId id="280" r:id="rId3"/>
    <p:sldId id="306" r:id="rId4"/>
    <p:sldId id="305" r:id="rId5"/>
    <p:sldId id="304" r:id="rId6"/>
    <p:sldId id="303" r:id="rId7"/>
    <p:sldId id="302" r:id="rId8"/>
    <p:sldId id="301" r:id="rId9"/>
    <p:sldId id="300" r:id="rId10"/>
    <p:sldId id="299" r:id="rId11"/>
    <p:sldId id="298" r:id="rId12"/>
    <p:sldId id="297" r:id="rId13"/>
    <p:sldId id="296" r:id="rId14"/>
    <p:sldId id="295" r:id="rId15"/>
    <p:sldId id="294" r:id="rId16"/>
    <p:sldId id="293" r:id="rId17"/>
    <p:sldId id="292" r:id="rId18"/>
    <p:sldId id="291" r:id="rId19"/>
    <p:sldId id="290" r:id="rId20"/>
    <p:sldId id="289" r:id="rId21"/>
    <p:sldId id="288" r:id="rId22"/>
    <p:sldId id="287" r:id="rId23"/>
    <p:sldId id="286" r:id="rId24"/>
    <p:sldId id="285" r:id="rId25"/>
    <p:sldId id="284" r:id="rId26"/>
    <p:sldId id="283" r:id="rId27"/>
    <p:sldId id="282" r:id="rId28"/>
    <p:sldId id="311" r:id="rId29"/>
    <p:sldId id="310" r:id="rId30"/>
    <p:sldId id="309" r:id="rId31"/>
    <p:sldId id="308" r:id="rId32"/>
    <p:sldId id="307" r:id="rId33"/>
    <p:sldId id="281" r:id="rId34"/>
    <p:sldId id="318" r:id="rId35"/>
    <p:sldId id="312" r:id="rId36"/>
    <p:sldId id="317" r:id="rId37"/>
    <p:sldId id="316" r:id="rId38"/>
    <p:sldId id="315" r:id="rId39"/>
    <p:sldId id="314" r:id="rId40"/>
    <p:sldId id="313" r:id="rId41"/>
    <p:sldId id="322" r:id="rId42"/>
    <p:sldId id="321" r:id="rId43"/>
    <p:sldId id="320" r:id="rId44"/>
    <p:sldId id="31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94603" autoAdjust="0"/>
  </p:normalViewPr>
  <p:slideViewPr>
    <p:cSldViewPr snapToGrid="0" snapToObjects="1">
      <p:cViewPr varScale="1">
        <p:scale>
          <a:sx n="84" d="100"/>
          <a:sy n="84" d="100"/>
        </p:scale>
        <p:origin x="1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EF4BB-7EA5-9C42-8F47-EA696F7F70E8}" type="datetimeFigureOut">
              <a:rPr lang="en-US" smtClean="0"/>
              <a:t>08/31/17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146B3-71E2-AC42-8396-A3268B457BDB}" type="slidenum">
              <a:rPr lang="en-US" smtClean="0"/>
              <a:t>‹#›</a:t>
            </a:fld>
            <a:endParaRPr lang="en-US"/>
          </a:p>
        </p:txBody>
      </p:sp>
    </p:spTree>
    <p:extLst>
      <p:ext uri="{BB962C8B-B14F-4D97-AF65-F5344CB8AC3E}">
        <p14:creationId xmlns:p14="http://schemas.microsoft.com/office/powerpoint/2010/main" val="270678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146B3-71E2-AC42-8396-A3268B457BDB}" type="slidenum">
              <a:rPr lang="en-US" smtClean="0"/>
              <a:t>20</a:t>
            </a:fld>
            <a:endParaRPr lang="en-US"/>
          </a:p>
        </p:txBody>
      </p:sp>
    </p:spTree>
    <p:extLst>
      <p:ext uri="{BB962C8B-B14F-4D97-AF65-F5344CB8AC3E}">
        <p14:creationId xmlns:p14="http://schemas.microsoft.com/office/powerpoint/2010/main" val="169975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146B3-71E2-AC42-8396-A3268B457BDB}" type="slidenum">
              <a:rPr lang="en-US" smtClean="0"/>
              <a:t>37</a:t>
            </a:fld>
            <a:endParaRPr lang="en-US"/>
          </a:p>
        </p:txBody>
      </p:sp>
    </p:spTree>
    <p:extLst>
      <p:ext uri="{BB962C8B-B14F-4D97-AF65-F5344CB8AC3E}">
        <p14:creationId xmlns:p14="http://schemas.microsoft.com/office/powerpoint/2010/main" val="407876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146B3-71E2-AC42-8396-A3268B457BDB}" type="slidenum">
              <a:rPr lang="en-US" smtClean="0"/>
              <a:t>41</a:t>
            </a:fld>
            <a:endParaRPr lang="en-US"/>
          </a:p>
        </p:txBody>
      </p:sp>
    </p:spTree>
    <p:extLst>
      <p:ext uri="{BB962C8B-B14F-4D97-AF65-F5344CB8AC3E}">
        <p14:creationId xmlns:p14="http://schemas.microsoft.com/office/powerpoint/2010/main" val="211525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82ED2C0F-EE5E-4906-8C6A-4C18734EF529}"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ECE61C-5EE0-49C6-AAB1-CBF9E4B6AB33}"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61BFEB-6259-43DA-AC0E-61D455A2F21B}"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E8BBEA-2CED-4E0B-B700-D5DAB5B61A91}" type="datetime4">
              <a:rPr lang="en-US" smtClean="0"/>
              <a:t>August 31, 2017</a:t>
            </a:fld>
            <a:endParaRPr lang="en-US" dirty="0"/>
          </a:p>
        </p:txBody>
      </p:sp>
      <p:sp>
        <p:nvSpPr>
          <p:cNvPr id="5" name="Footer Placeholder 4"/>
          <p:cNvSpPr>
            <a:spLocks noGrp="1"/>
          </p:cNvSpPr>
          <p:nvPr>
            <p:ph type="ftr" sz="quarter" idx="11"/>
          </p:nvPr>
        </p:nvSpPr>
        <p:spPr>
          <a:xfrm>
            <a:off x="457199" y="6492875"/>
            <a:ext cx="7742255"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67501B2-AFD4-4B16-91F8-7EA5722CB170}" type="datetime4">
              <a:rPr lang="en-US" smtClean="0"/>
              <a:t>August 31, 2017</a:t>
            </a:fld>
            <a:endParaRPr lang="en-US" dirty="0"/>
          </a:p>
        </p:txBody>
      </p:sp>
      <p:sp>
        <p:nvSpPr>
          <p:cNvPr id="5" name="Footer Placeholder 4"/>
          <p:cNvSpPr>
            <a:spLocks noGrp="1"/>
          </p:cNvSpPr>
          <p:nvPr>
            <p:ph type="ftr" sz="quarter" idx="3"/>
          </p:nvPr>
        </p:nvSpPr>
        <p:spPr>
          <a:xfrm>
            <a:off x="457200" y="6492875"/>
            <a:ext cx="7722158"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507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19 </a:t>
            </a:r>
            <a:r>
              <a:rPr lang="en-US" sz="2000" b="1" dirty="0">
                <a:solidFill>
                  <a:srgbClr val="212F62"/>
                </a:solidFill>
                <a:latin typeface="+mn-lt"/>
              </a:rPr>
              <a:t>Transition Metals and </a:t>
            </a:r>
            <a:r>
              <a:rPr lang="nl-NL" sz="2000" b="1" dirty="0">
                <a:solidFill>
                  <a:srgbClr val="212F62"/>
                </a:solidFill>
                <a:latin typeface="+mn-lt"/>
              </a:rPr>
              <a:t>Coordination Chemistry</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xmlns="" id="{B8AC7F16-6951-44D6-A451-99E21543EF44}"/>
              </a:ext>
            </a:extLst>
          </p:cNvPr>
          <p:cNvSpPr>
            <a:spLocks noGrp="1"/>
          </p:cNvSpPr>
          <p:nvPr>
            <p:ph type="title" idx="4294967295"/>
          </p:nvPr>
        </p:nvSpPr>
        <p:spPr>
          <a:xfrm>
            <a:off x="0" y="692037"/>
            <a:ext cx="9144000" cy="734641"/>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170C93E-6594-4503-B62D-2800188C869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Naturally occurring free silver may be found as nuggets</a:t>
            </a:r>
            <a:r>
              <a:rPr lang="en-US" sz="1600" dirty="0">
                <a:solidFill>
                  <a:srgbClr val="6CB255"/>
                </a:solidFill>
              </a:rPr>
              <a:t> (a) </a:t>
            </a:r>
            <a:r>
              <a:rPr lang="en-US" sz="1600" dirty="0"/>
              <a:t>or in veins</a:t>
            </a:r>
            <a:r>
              <a:rPr lang="en-US" sz="1600" dirty="0">
                <a:solidFill>
                  <a:srgbClr val="6CB255"/>
                </a:solidFill>
              </a:rPr>
              <a:t> (b)</a:t>
            </a:r>
            <a:r>
              <a:rPr lang="en-US" sz="1600" dirty="0"/>
              <a:t>. (credit a: modification of work by “Teravolt”/Wikimedia Commons; credit b: modification of work by James St. John)</a:t>
            </a:r>
          </a:p>
        </p:txBody>
      </p:sp>
      <p:pic>
        <p:nvPicPr>
          <p:cNvPr id="2" name="Figure" descr="This figure contains two images. The first is of a small clump of bronze-colored metal with a very rough, irregular surface. The second shows a layer-like region of silver metal embedded in ro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073" b="-200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19.9</a:t>
            </a:r>
          </a:p>
        </p:txBody>
      </p:sp>
    </p:spTree>
    <p:extLst>
      <p:ext uri="{BB962C8B-B14F-4D97-AF65-F5344CB8AC3E}">
        <p14:creationId xmlns:p14="http://schemas.microsoft.com/office/powerpoint/2010/main" val="313102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0EB2F62-849C-47A1-8B91-1F66D2CC162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resistance of the high-temperature superconductor YBa</a:t>
            </a:r>
            <a:r>
              <a:rPr lang="en-US" sz="1600" baseline="-25000" dirty="0"/>
              <a:t>2</a:t>
            </a:r>
            <a:r>
              <a:rPr lang="en-US" sz="1600" dirty="0"/>
              <a:t>Cu</a:t>
            </a:r>
            <a:r>
              <a:rPr lang="en-US" sz="1600" baseline="-25000" dirty="0"/>
              <a:t>3</a:t>
            </a:r>
            <a:r>
              <a:rPr lang="en-US" sz="1600" dirty="0"/>
              <a:t>O</a:t>
            </a:r>
            <a:r>
              <a:rPr lang="en-US" sz="1600" baseline="-25000" dirty="0"/>
              <a:t>7</a:t>
            </a:r>
            <a:r>
              <a:rPr lang="en-US" sz="1600" dirty="0"/>
              <a:t> varies with temperature. Note how the resistance falls to zero below 92 K, when the substance becomes superconducting.</a:t>
            </a:r>
          </a:p>
        </p:txBody>
      </p:sp>
      <p:pic>
        <p:nvPicPr>
          <p:cNvPr id="2" name="Figure" descr="A graph is shown. “Temperature (K)” appears on the horizontal axis, with axis labels present at 0, 100, 200, and 300. The vertical axis is labeled, “Resistance.” This axis begins at 0 and no additional markings are given. The upper end of this axis is terminated with an arrow head pointing upward unlike the horizontal axis. From the origin, a red line segment extends right to a point just left of 100 K. From this point, the plot continues with a vertical red line segment about five sixths of the way to the top of the graph. From the top of this line segment, another red line segment extends up and nearly to the top of the graph to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829" r="-508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19.10</a:t>
            </a:r>
          </a:p>
        </p:txBody>
      </p:sp>
    </p:spTree>
    <p:extLst>
      <p:ext uri="{BB962C8B-B14F-4D97-AF65-F5344CB8AC3E}">
        <p14:creationId xmlns:p14="http://schemas.microsoft.com/office/powerpoint/2010/main" val="55653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AD0CC0F-F126-42E7-954B-44622280CAB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This magnetic levitation train (or maglev) uses superconductor technology to move along its tracks.</a:t>
            </a:r>
          </a:p>
          <a:p>
            <a:pPr marL="342900" indent="-342900">
              <a:buAutoNum type="alphaLcParenBoth"/>
            </a:pPr>
            <a:r>
              <a:rPr lang="en-US" sz="1600" dirty="0">
                <a:solidFill>
                  <a:srgbClr val="6CB255"/>
                </a:solidFill>
              </a:rPr>
              <a:t> </a:t>
            </a:r>
            <a:r>
              <a:rPr lang="en-US" sz="1600" dirty="0"/>
              <a:t>A magnet can be levitated using a dish like this as a superconductor. (credit a: modification of work by Alex Needham; credit b: modification of work by Kevin Jarrett)</a:t>
            </a:r>
          </a:p>
        </p:txBody>
      </p:sp>
      <p:pic>
        <p:nvPicPr>
          <p:cNvPr id="2" name="Figure" descr="A photo is shown of a white levitation train on its tracks. A building appears to the right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758" b="-167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58259"/>
            <a:ext cx="8062912" cy="659535"/>
          </a:xfrm>
        </p:spPr>
        <p:txBody>
          <a:bodyPr/>
          <a:lstStyle/>
          <a:p>
            <a:r>
              <a:rPr lang="en-US" dirty="0"/>
              <a:t>Figure 19.11</a:t>
            </a:r>
          </a:p>
        </p:txBody>
      </p:sp>
    </p:spTree>
    <p:extLst>
      <p:ext uri="{BB962C8B-B14F-4D97-AF65-F5344CB8AC3E}">
        <p14:creationId xmlns:p14="http://schemas.microsoft.com/office/powerpoint/2010/main" val="375839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BD3E8CC-F462-4CB8-BB82-57179A8BF53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r>
              <a:rPr lang="en-US" sz="1600" dirty="0"/>
              <a:t>Metal ions that contain partially filled d subshell usually form colored complex ions; ions with empty d subshell (</a:t>
            </a:r>
            <a:r>
              <a:rPr lang="en-US" sz="1600" i="1" dirty="0"/>
              <a:t>d</a:t>
            </a:r>
            <a:r>
              <a:rPr lang="en-US" sz="1600" baseline="30000" dirty="0"/>
              <a:t>0</a:t>
            </a:r>
            <a:r>
              <a:rPr lang="en-US" sz="1600" dirty="0"/>
              <a:t>) or with filled</a:t>
            </a:r>
            <a:r>
              <a:rPr lang="en-US" sz="1600" i="1" dirty="0"/>
              <a:t> d </a:t>
            </a:r>
            <a:r>
              <a:rPr lang="en-US" sz="1600" dirty="0"/>
              <a:t>subshells (</a:t>
            </a:r>
            <a:r>
              <a:rPr lang="en-US" sz="1600" i="1" dirty="0"/>
              <a:t>d</a:t>
            </a:r>
            <a:r>
              <a:rPr lang="en-US" sz="1600" baseline="30000" dirty="0"/>
              <a:t>10</a:t>
            </a:r>
            <a:r>
              <a:rPr lang="en-US" sz="1600" dirty="0"/>
              <a:t>) usually form colorless complexes. This figure shows, from left to right, solutions containing [</a:t>
            </a:r>
            <a:r>
              <a:rPr lang="en-US" sz="1600" i="1" dirty="0"/>
              <a:t>M</a:t>
            </a:r>
            <a:r>
              <a:rPr lang="en-US" sz="1600" dirty="0"/>
              <a:t>(H</a:t>
            </a:r>
            <a:r>
              <a:rPr lang="en-US" sz="1600" baseline="-25000" dirty="0"/>
              <a:t>2</a:t>
            </a:r>
            <a:r>
              <a:rPr lang="en-US" sz="1600" dirty="0"/>
              <a:t>O)</a:t>
            </a:r>
            <a:r>
              <a:rPr lang="en-US" sz="1600" baseline="-25000" dirty="0"/>
              <a:t>6</a:t>
            </a:r>
            <a:r>
              <a:rPr lang="en-US" sz="1600" dirty="0"/>
              <a:t>]</a:t>
            </a:r>
            <a:r>
              <a:rPr lang="en-US" sz="1600" baseline="30000" dirty="0"/>
              <a:t>n+ </a:t>
            </a:r>
            <a:r>
              <a:rPr lang="en-US" sz="1600" dirty="0"/>
              <a:t>ions with </a:t>
            </a:r>
            <a:r>
              <a:rPr lang="en-US" sz="1600" i="1" dirty="0"/>
              <a:t>M</a:t>
            </a:r>
            <a:r>
              <a:rPr lang="en-US" sz="1600" dirty="0"/>
              <a:t> = Sc</a:t>
            </a:r>
            <a:r>
              <a:rPr lang="en-US" sz="1600" baseline="30000" dirty="0"/>
              <a:t>3+</a:t>
            </a:r>
            <a:r>
              <a:rPr lang="en-US" sz="1600" dirty="0"/>
              <a:t>(</a:t>
            </a:r>
            <a:r>
              <a:rPr lang="en-US" sz="1600" i="1" dirty="0"/>
              <a:t>d</a:t>
            </a:r>
            <a:r>
              <a:rPr lang="en-US" sz="1600" baseline="30000" dirty="0"/>
              <a:t>0</a:t>
            </a:r>
            <a:r>
              <a:rPr lang="en-US" sz="1600" dirty="0"/>
              <a:t>), Cr</a:t>
            </a:r>
            <a:r>
              <a:rPr lang="en-US" sz="1600" baseline="30000" dirty="0"/>
              <a:t>3+</a:t>
            </a:r>
            <a:r>
              <a:rPr lang="en-US" sz="1600" dirty="0"/>
              <a:t>(</a:t>
            </a:r>
            <a:r>
              <a:rPr lang="en-US" sz="1600" i="1" dirty="0"/>
              <a:t>d</a:t>
            </a:r>
            <a:r>
              <a:rPr lang="en-US" sz="1600" baseline="30000" dirty="0"/>
              <a:t>3</a:t>
            </a:r>
            <a:r>
              <a:rPr lang="en-US" sz="1600" dirty="0"/>
              <a:t>), Co</a:t>
            </a:r>
            <a:r>
              <a:rPr lang="en-US" sz="1600" baseline="30000" dirty="0"/>
              <a:t>2+</a:t>
            </a:r>
            <a:r>
              <a:rPr lang="en-US" sz="1600" dirty="0"/>
              <a:t>(</a:t>
            </a:r>
            <a:r>
              <a:rPr lang="en-US" sz="1600" i="1" dirty="0"/>
              <a:t>d</a:t>
            </a:r>
            <a:r>
              <a:rPr lang="en-US" sz="1600" baseline="30000" dirty="0"/>
              <a:t>7</a:t>
            </a:r>
            <a:r>
              <a:rPr lang="en-US" sz="1600" dirty="0"/>
              <a:t>), Ni</a:t>
            </a:r>
            <a:r>
              <a:rPr lang="en-US" sz="1600" baseline="30000" dirty="0"/>
              <a:t>2+</a:t>
            </a:r>
            <a:r>
              <a:rPr lang="en-US" sz="1600" dirty="0"/>
              <a:t>(</a:t>
            </a:r>
            <a:r>
              <a:rPr lang="en-US" sz="1600" i="1" dirty="0"/>
              <a:t>d</a:t>
            </a:r>
            <a:r>
              <a:rPr lang="en-US" sz="1600" baseline="30000" dirty="0"/>
              <a:t>8</a:t>
            </a:r>
            <a:r>
              <a:rPr lang="en-US" sz="1600" dirty="0"/>
              <a:t>), Cu</a:t>
            </a:r>
            <a:r>
              <a:rPr lang="en-US" sz="1600" baseline="30000" dirty="0"/>
              <a:t>2+</a:t>
            </a:r>
            <a:r>
              <a:rPr lang="en-US" sz="1600" dirty="0"/>
              <a:t>(</a:t>
            </a:r>
            <a:r>
              <a:rPr lang="en-US" sz="1600" i="1" dirty="0"/>
              <a:t>d</a:t>
            </a:r>
            <a:r>
              <a:rPr lang="en-US" sz="1600" baseline="30000" dirty="0"/>
              <a:t>9</a:t>
            </a:r>
            <a:r>
              <a:rPr lang="en-US" sz="1600" dirty="0"/>
              <a:t>), and Zn</a:t>
            </a:r>
            <a:r>
              <a:rPr lang="en-US" sz="1600" baseline="30000" dirty="0"/>
              <a:t>2+</a:t>
            </a:r>
            <a:r>
              <a:rPr lang="en-US" sz="1600" dirty="0"/>
              <a:t>(</a:t>
            </a:r>
            <a:r>
              <a:rPr lang="en-US" sz="1600" i="1" dirty="0"/>
              <a:t>d</a:t>
            </a:r>
            <a:r>
              <a:rPr lang="en-US" sz="1600" baseline="30000" dirty="0"/>
              <a:t>10</a:t>
            </a:r>
            <a:r>
              <a:rPr lang="en-US" sz="1600" dirty="0"/>
              <a:t>). </a:t>
            </a:r>
            <a:r>
              <a:rPr lang="pl-PL" sz="1600" dirty="0"/>
              <a:t>(</a:t>
            </a:r>
            <a:r>
              <a:rPr lang="pl-PL" sz="1600" dirty="0" err="1"/>
              <a:t>credit</a:t>
            </a:r>
            <a:r>
              <a:rPr lang="pl-PL" sz="1600" dirty="0"/>
              <a:t>: Sahar </a:t>
            </a:r>
            <a:r>
              <a:rPr lang="pl-PL" sz="1600" dirty="0" err="1"/>
              <a:t>Atwa</a:t>
            </a:r>
            <a:r>
              <a:rPr lang="pl-PL" sz="1600" dirty="0"/>
              <a:t>)</a:t>
            </a:r>
            <a:endParaRPr lang="en-US" sz="1600" dirty="0"/>
          </a:p>
        </p:txBody>
      </p:sp>
      <p:pic>
        <p:nvPicPr>
          <p:cNvPr id="2" name="Figure" descr="This figure shows six containers. Each is filled with a different color liquid. The first appears to be clear; the second appears to be purple; the third appears to be red; the fourth appears to be teal; the fifth appears to be blue; and the sixth also appears to be cl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19.12</a:t>
            </a:r>
          </a:p>
        </p:txBody>
      </p:sp>
    </p:spTree>
    <p:extLst>
      <p:ext uri="{BB962C8B-B14F-4D97-AF65-F5344CB8AC3E}">
        <p14:creationId xmlns:p14="http://schemas.microsoft.com/office/powerpoint/2010/main" val="292528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CF0CAB1-D13B-43E4-8C36-9323DF5E507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Covalent bonds involve the sharing of electrons, and ionic bonds involve the transferring of electrons associated with each bonding atom, as indicated by the colored electrons.</a:t>
            </a:r>
          </a:p>
          <a:p>
            <a:pPr marL="342900" indent="-342900">
              <a:buAutoNum type="alphaLcParenBoth"/>
            </a:pPr>
            <a:r>
              <a:rPr lang="en-US" sz="1600" dirty="0"/>
              <a:t>However, coordinate covalent bonds involve electrons from a Lewis base being donated to a metal center. The lone pairs from six water molecules form bonds to the scandium ion to form an octahedral complex. (Only the donated pairs are shown.)</a:t>
            </a:r>
          </a:p>
        </p:txBody>
      </p:sp>
      <p:pic>
        <p:nvPicPr>
          <p:cNvPr id="2" name="Figure" descr="Three electron dot models are shown. To the left, a central C atom is shown with H atoms bonded above, below, to the left, and to the right. Between the C atom and each H atom are two electron dots, one red, and one black, next to each other in pairs between the atoms. The second structure to the right shows N superscript plus sign followed by a C l atom in brackets. This C l atom has pairs of electron dots above, below, left, and right of the element symbol. A single electron dot on the left side of the symbol is shown in red. All others are black. Outside the brackets to the right, a negative sign appears as a superscript. The third structure on the far right has a central S c atom. This atom is surrounded by six pairs of evenly-spaced electron dots. These pairs of dots are positioned between the S c atom and each of the O atoms from six H subscript 2 O molecules. This entire structure is within brackets to the right of which is the superscript 3 pl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5284" b="-552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19.13</a:t>
            </a:r>
          </a:p>
        </p:txBody>
      </p:sp>
    </p:spTree>
    <p:extLst>
      <p:ext uri="{BB962C8B-B14F-4D97-AF65-F5344CB8AC3E}">
        <p14:creationId xmlns:p14="http://schemas.microsoft.com/office/powerpoint/2010/main" val="84584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1CB274C-F022-4F96-BD20-51D33D98575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complexes </a:t>
            </a:r>
            <a:r>
              <a:rPr lang="en-US" sz="1600" dirty="0">
                <a:solidFill>
                  <a:srgbClr val="6CB255"/>
                </a:solidFill>
              </a:rPr>
              <a:t>(a)</a:t>
            </a:r>
            <a:r>
              <a:rPr lang="en-US" sz="1600" dirty="0"/>
              <a:t> [Ag(NH</a:t>
            </a:r>
            <a:r>
              <a:rPr lang="en-US" sz="1600" baseline="-25000" dirty="0"/>
              <a:t>3</a:t>
            </a:r>
            <a:r>
              <a:rPr lang="en-US" sz="1600" dirty="0"/>
              <a:t>)</a:t>
            </a:r>
            <a:r>
              <a:rPr lang="en-US" sz="1600" baseline="-25000" dirty="0"/>
              <a:t>2</a:t>
            </a:r>
            <a:r>
              <a:rPr lang="en-US" sz="1600" dirty="0"/>
              <a:t>]</a:t>
            </a:r>
            <a:r>
              <a:rPr lang="en-US" sz="1600" baseline="30000" dirty="0"/>
              <a:t>+</a:t>
            </a:r>
            <a:r>
              <a:rPr lang="en-US" sz="1600" dirty="0"/>
              <a:t>, </a:t>
            </a:r>
            <a:r>
              <a:rPr lang="en-US" sz="1600" dirty="0">
                <a:solidFill>
                  <a:srgbClr val="6CB255"/>
                </a:solidFill>
              </a:rPr>
              <a:t>(b)</a:t>
            </a:r>
            <a:r>
              <a:rPr lang="en-US" sz="1600" dirty="0"/>
              <a:t> [Cu(</a:t>
            </a:r>
            <a:r>
              <a:rPr lang="en-US" sz="1600" dirty="0" err="1"/>
              <a:t>Cl</a:t>
            </a:r>
            <a:r>
              <a:rPr lang="en-US" sz="1600" dirty="0"/>
              <a:t>)</a:t>
            </a:r>
            <a:r>
              <a:rPr lang="en-US" sz="1600" baseline="-25000" dirty="0"/>
              <a:t>4</a:t>
            </a:r>
            <a:r>
              <a:rPr lang="en-US" sz="1600" dirty="0"/>
              <a:t>]</a:t>
            </a:r>
            <a:r>
              <a:rPr lang="en-US" sz="1600" baseline="30000" dirty="0"/>
              <a:t>2−</a:t>
            </a:r>
            <a:r>
              <a:rPr lang="en-US" sz="1600" dirty="0"/>
              <a:t>, and </a:t>
            </a:r>
            <a:r>
              <a:rPr lang="en-US" sz="1600" dirty="0">
                <a:solidFill>
                  <a:srgbClr val="6CB255"/>
                </a:solidFill>
              </a:rPr>
              <a:t>(c)</a:t>
            </a:r>
            <a:r>
              <a:rPr lang="en-US" sz="1600" dirty="0"/>
              <a:t> [Co(H</a:t>
            </a:r>
            <a:r>
              <a:rPr lang="en-US" sz="1600" baseline="-25000" dirty="0"/>
              <a:t>2</a:t>
            </a:r>
            <a:r>
              <a:rPr lang="en-US" sz="1600" dirty="0"/>
              <a:t>O)</a:t>
            </a:r>
            <a:r>
              <a:rPr lang="en-US" sz="1600" baseline="-25000" dirty="0"/>
              <a:t>6</a:t>
            </a:r>
            <a:r>
              <a:rPr lang="en-US" sz="1600" dirty="0"/>
              <a:t>]</a:t>
            </a:r>
            <a:r>
              <a:rPr lang="en-US" sz="1600" baseline="30000" dirty="0"/>
              <a:t>2+ </a:t>
            </a:r>
            <a:r>
              <a:rPr lang="en-US" sz="1600" dirty="0"/>
              <a:t>have coordination numbers of two, four, and six, respectively. The geometries of these complexes are the same as we have seen with VSEPR theory for main group elements: linear, tetrahedral, and octahedral.</a:t>
            </a:r>
          </a:p>
        </p:txBody>
      </p:sp>
      <p:pic>
        <p:nvPicPr>
          <p:cNvPr id="2" name="Figure" descr="Three structures are shown. In a, a central A g atom has N atoms bonded to the left and right as indicated by line segments. Three H atoms are similarly bonded to each N atom extending out and up, out to the side, and out and below each N atom. The structure is enclosed in brackets with a superscript plus sign to the right of the brackets. In b, a C u atom is at the center of the structure. Line segments indicate bonds to two C l atoms, one above and the other below and to the left of the central atom. To the right, a dashed wedge, narrow toward the C u atom and widening toward a C l atom, is shown at the right side of the central C u atom. A solid wedge is similarly directed toward a C l atom below and slightly right of the central C u atom. This structure is enclosed in brackets with a superscript 2 negative sign present to the right of the brackets. In c, a structure is shown with a central C o atom. From the C o atom, line segments indicate bonds to H subscript 2 O molecules above and below the structure. Above and to both the right and left, dashed wedges indicate bonds to two H subscript 2 O molecules. Similarly, solid wedges below to both the right and left indicate bonds to two more H subscript 2 O molecules. Each bond in this structure is directed toward the O atom in each H subscript 2 O structure. This structure is enclosed in brackets. Outside the brackets to the right is a superscript 2 plus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5965" b="-759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19.14</a:t>
            </a:r>
          </a:p>
        </p:txBody>
      </p:sp>
    </p:spTree>
    <p:extLst>
      <p:ext uri="{BB962C8B-B14F-4D97-AF65-F5344CB8AC3E}">
        <p14:creationId xmlns:p14="http://schemas.microsoft.com/office/powerpoint/2010/main" val="402727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ED9BFA5-2918-4D64-8942-82A1C7D6631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a:t>
            </a:r>
            <a:r>
              <a:rPr lang="en-US" sz="1600" dirty="0" err="1"/>
              <a:t>ethylenediamine</a:t>
            </a:r>
            <a:r>
              <a:rPr lang="en-US" sz="1600" dirty="0"/>
              <a:t> (en) ligand contains two atoms with lone pairs that can coordinate to the metal center.</a:t>
            </a:r>
          </a:p>
          <a:p>
            <a:pPr marL="342900" indent="-342900">
              <a:buAutoNum type="alphaLcParenBoth"/>
            </a:pPr>
            <a:r>
              <a:rPr lang="en-US" sz="1600" dirty="0"/>
              <a:t>The cobalt(III) complex [Co(en)</a:t>
            </a:r>
            <a:r>
              <a:rPr lang="en-US" sz="1600" baseline="-25000" dirty="0"/>
              <a:t>3</a:t>
            </a:r>
            <a:r>
              <a:rPr lang="en-US" sz="1600" dirty="0"/>
              <a:t>]</a:t>
            </a:r>
            <a:r>
              <a:rPr lang="en-US" sz="1600" baseline="30000" dirty="0"/>
              <a:t>3+ </a:t>
            </a:r>
            <a:r>
              <a:rPr lang="en-US" sz="1600" dirty="0"/>
              <a:t>contains three of these ligands, each forming two bonds to the </a:t>
            </a:r>
            <a:r>
              <a:rPr lang="da-DK" sz="1600" dirty="0" err="1"/>
              <a:t>cobalt</a:t>
            </a:r>
            <a:r>
              <a:rPr lang="da-DK" sz="1600" dirty="0"/>
              <a:t> ion.</a:t>
            </a:r>
            <a:endParaRPr lang="en-US" sz="1600" dirty="0"/>
          </a:p>
        </p:txBody>
      </p:sp>
      <p:pic>
        <p:nvPicPr>
          <p:cNvPr id="2" name="Figure" descr="Two structures are shown. In a, H subscript 2 N appears at the left end of the structure. A short line segment extends up and to the right from the N atom to a C atom in a C H subscript 2 group. A short line segment extends down and to the right to another C atom in a C H subscript 2 group. A final short line segment extends from this C H subscript 2 group up and to the right to the N atom of an N H subscript 2 group. Each N atom in the structure has a pair of electron dots at its top. In b, a central C o atom has six N H subscript 2 groups attached with single bonds. These bonds are indicated with line segments extending above and below, dashed wedges extending up and to the left and right, and solid wedges extending below and to the left and right. The bonds to these groups are all directed toward the N atoms. The N H subscript 2 groups are each connected to C atoms of C H subscript 2 groups extending outward from the central C o atom. These C H subscript 2 groups are connected in pairs with bonds indicated by short line segments, forming 3 rings in the structure. This entire structure is enclosed in brackets. Outside the brackets to the right is a superscript 3 plus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15" b="-149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19.15</a:t>
            </a:r>
          </a:p>
        </p:txBody>
      </p:sp>
    </p:spTree>
    <p:extLst>
      <p:ext uri="{BB962C8B-B14F-4D97-AF65-F5344CB8AC3E}">
        <p14:creationId xmlns:p14="http://schemas.microsoft.com/office/powerpoint/2010/main" val="210279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B626461-60B0-4175-A1F7-65F423589F4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single ligand </a:t>
            </a:r>
            <a:r>
              <a:rPr lang="en-US" sz="1600" dirty="0" err="1"/>
              <a:t>heme</a:t>
            </a:r>
            <a:r>
              <a:rPr lang="en-US" sz="1600" dirty="0"/>
              <a:t> contains four nitrogen atoms that coordinate to iron in hemoglobin to form a </a:t>
            </a:r>
            <a:r>
              <a:rPr lang="ro-RO" sz="1600" dirty="0"/>
              <a:t>chelate.</a:t>
            </a:r>
            <a:endParaRPr lang="en-US" sz="1600" dirty="0"/>
          </a:p>
        </p:txBody>
      </p:sp>
      <p:pic>
        <p:nvPicPr>
          <p:cNvPr id="2" name="Figure" descr="A structure is shown for the single ligand heme. At the center of this structure is an F e atom. From this atom, four single bonds extend up and to the right and left and below and to the right and left to four N atoms which are shown in red. Each N atom is a component of a 5 member ring with four C atoms. Each of these rings has a double bond between the C atoms that are not bonded to the N atom. The C atoms that are bonded to N atoms are connected to C atoms that serve as links between the 5-member rings. The bond to the C atom clockwise from the 5-member ring in each case is a double bond. The bond to the C atom counterclockwise from the 5-member ring in each case is a single bond. To the left of the structure, two of the C atoms in the 5-member rings that are not bonded to N are bonded to C H subscript 3 groups. The other carbons in these rings that are not bonded to N atoms are bonded to groups above and below. Above is a C H group double bonded to a C H subscript 2 group. Below is a C H subscript 2 group bonded to another C H subscript 2 group, which is bonded to a C O subscript 2 H group. At the right side of the structure, the C atoms in the 5-member rings that are not bonded to N atoms are bonded to additional structures. The C atom at to the right in the 5-member ring at the upper right is bonded to a C H group which is in turn double bonded to a C H subscript 2 group. Similarly, the right most C atom from the 5-member ring in the lower right is bonded to a C H subscript 3 group. The C atom from the 5-member ring not bonded to an N atom in the upper right region of the structure is bonded to a C H subscript 3 group above. Similarly, the C atom on the 5-member ring not bonded to an N atom in the lower right region of the structure is bonded to a C H subscript 2 group that is bonded to another C H subscript 2 group, which is bonded to a C O subscript 2 H group be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449" r="-444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19.16</a:t>
            </a:r>
          </a:p>
        </p:txBody>
      </p:sp>
    </p:spTree>
    <p:extLst>
      <p:ext uri="{BB962C8B-B14F-4D97-AF65-F5344CB8AC3E}">
        <p14:creationId xmlns:p14="http://schemas.microsoft.com/office/powerpoint/2010/main" val="47446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D60E711-733B-41E4-83A2-9289FB53DA0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Each of the anionic ligands shown attaches in a </a:t>
            </a:r>
            <a:r>
              <a:rPr lang="en-US" sz="1600" dirty="0" err="1"/>
              <a:t>bidentate</a:t>
            </a:r>
            <a:r>
              <a:rPr lang="en-US" sz="1600" dirty="0"/>
              <a:t> fashion to platinum(II), with both a nitrogen and oxygen atom coordinating to the metal.</a:t>
            </a:r>
          </a:p>
        </p:txBody>
      </p:sp>
      <p:pic>
        <p:nvPicPr>
          <p:cNvPr id="2" name="Figure" descr="A structure is shown. At the center of this structure is an P t atom. From this atom, two single bonds extend up and to the right and below and to the left to two O atoms which are shown in red. Similarly, two bonds extend up and to the left and down and to the right to N atoms in N H subscript 2 groups. The N atoms in these groups are in red. The N atoms are bonded to C H subscript 2 groups, which in turn are bonded to C atoms. These C atoms have doubly bonded O atoms bonded and oriented toward the outside of the structure. They are also singly bonded to the O atoms in the structure forming two rings connected by the central P t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70" r="-38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19.17</a:t>
            </a:r>
          </a:p>
        </p:txBody>
      </p:sp>
    </p:spTree>
    <p:extLst>
      <p:ext uri="{BB962C8B-B14F-4D97-AF65-F5344CB8AC3E}">
        <p14:creationId xmlns:p14="http://schemas.microsoft.com/office/powerpoint/2010/main" val="152862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62B26B4-4095-4042-AEB4-51E5D6D2772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These are geometries of some complexes with coordination numbers of seven and eight.</a:t>
            </a:r>
          </a:p>
        </p:txBody>
      </p:sp>
      <p:pic>
        <p:nvPicPr>
          <p:cNvPr id="2" name="Figure" descr="This figure contains three diagrams in black and white. The first is labeled, “Pentagonal Bipyramid.” It has 10 isosceles triangle faces, five at the top, joined at a vertex, making a point projecting upward at the top of the figure, and five below, joined at a vertex, making a point projecting downward, at the base of the figure. The second is labeled, “Square Antiprism.” It has flat upper and lower square surfaces and sides made up of 8 equilateral triangles. The sides alternate in orientation between pointing up and pointing down. The third diagram is labeled, “Dodecahedron.” It has twelve isosceles triangle fa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157" b="-191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19.18</a:t>
            </a:r>
          </a:p>
        </p:txBody>
      </p:sp>
    </p:spTree>
    <p:extLst>
      <p:ext uri="{BB962C8B-B14F-4D97-AF65-F5344CB8AC3E}">
        <p14:creationId xmlns:p14="http://schemas.microsoft.com/office/powerpoint/2010/main" val="190551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616C3D2-5C1A-4672-994F-82C3AFDE3E4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Transition metals often form vibrantly colored complexes. The minerals malachite (green), azurite (blue), and </a:t>
            </a:r>
            <a:r>
              <a:rPr lang="en-US" sz="1600" dirty="0" err="1"/>
              <a:t>proustite</a:t>
            </a:r>
            <a:r>
              <a:rPr lang="en-US" sz="1600" dirty="0"/>
              <a:t> (red) are some examples. (credit left: modification of work by James St. John; credit middle: modification of work by Stephanie Clifford; credit right: modification of work by Terry Wallace)</a:t>
            </a:r>
          </a:p>
        </p:txBody>
      </p:sp>
      <p:pic>
        <p:nvPicPr>
          <p:cNvPr id="2" name="Figure" descr="This figure contains three photos. The first is of a jade green mineral chunk with a darkened regions and a matte surface. The second is of a crystalline mineral chunk composed primarily of bright royal blue shiny crystals and some lighter blue crystalline regions. The third is of long red crys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503" b="-325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a:t>
            </a:r>
          </a:p>
        </p:txBody>
      </p:sp>
    </p:spTree>
    <p:extLst>
      <p:ext uri="{BB962C8B-B14F-4D97-AF65-F5344CB8AC3E}">
        <p14:creationId xmlns:p14="http://schemas.microsoft.com/office/powerpoint/2010/main" val="307830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3B276AC-2D26-4450-8D0F-57820A49537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Many transition metal complexes adopt octahedral geometries, with six donor atoms forming bond angles of 90° about the central atom with adjacent ligands. Note that only ligands within the coordination sphere affect the geometry around the metal center.</a:t>
            </a:r>
          </a:p>
        </p:txBody>
      </p:sp>
      <p:pic>
        <p:nvPicPr>
          <p:cNvPr id="2" name="Figure" descr="Three structures are shown. In a, a structure is shown with a central C o atom. From the C o atom, line segments indicate bonds to H subscript 2 O molecules above and below the structure. Above and to both the right and left, dashed wedges indicate bonds to two H subscript 2 O molecules. Similarly, solid wedges below to both the right and left indicate bonds to two more H subscript 2 O molecules. Each bond in this structure is directed toward the O atom in each H subscript 2 O structure. This structure is enclosed in brackets. Outside the brackets to the right is the superscript 2 plus. Following this to the right appears 2 C l superscript negative sign. In b, a central C r atom has six N H subscript 2 groups attached with single bonds. These bonds are indicated with line segments extending above and below, dashed wedges extending up and to the left and right, and solid wedges extending below and to the left and right. The bonds to these groups are all directed toward the N atoms. The N H subscript 2 groups are each connected to C atoms of C H subscript 2 groups extending outward from the central C o atom. These C H subscript 2 groups are connected in pairs with bonds indicated by short line segments. This entire structure is enclosed in brackets. Outside the brackets to the right is the superscript 3 plus. Following to the right is 3 N O subscript 3 superscript negative sign. In c, 2 K superscript plus is followed by a structure in brackets. Inside the brackets is a central P t atom. From the P t atom, line segments indicate bonds to C l atoms above and below the structure. Above and to both the right and left, dashed wedges indicate bonds to C l atoms. Similarly, solid wedges below to both the right and left indicate bonds to two more C l atoms. This structure is enclosed in brackets. Outside the brackets to the right is the superscript 2 negative sig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6819" b="-3681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19.19</a:t>
            </a:r>
          </a:p>
        </p:txBody>
      </p:sp>
    </p:spTree>
    <p:extLst>
      <p:ext uri="{BB962C8B-B14F-4D97-AF65-F5344CB8AC3E}">
        <p14:creationId xmlns:p14="http://schemas.microsoft.com/office/powerpoint/2010/main" val="118246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6A18DF0-5A29-4DB3-9F07-B580727DDF9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Transition metals with a coordination number of four can adopt a tetrahedral geometry </a:t>
            </a:r>
            <a:r>
              <a:rPr lang="en-US" sz="1600" dirty="0">
                <a:solidFill>
                  <a:srgbClr val="6CB255"/>
                </a:solidFill>
              </a:rPr>
              <a:t>(a) </a:t>
            </a:r>
            <a:r>
              <a:rPr lang="en-US" sz="1600" dirty="0"/>
              <a:t>as in K</a:t>
            </a:r>
            <a:r>
              <a:rPr lang="en-US" sz="1600" baseline="-25000" dirty="0"/>
              <a:t>2</a:t>
            </a:r>
            <a:r>
              <a:rPr lang="en-US" sz="1600" dirty="0"/>
              <a:t>[Zn(CN)</a:t>
            </a:r>
            <a:r>
              <a:rPr lang="en-US" sz="1600" baseline="-25000" dirty="0"/>
              <a:t>4</a:t>
            </a:r>
            <a:r>
              <a:rPr lang="en-US" sz="1600" dirty="0"/>
              <a:t>] or a square planar geometry </a:t>
            </a:r>
            <a:r>
              <a:rPr lang="en-US" sz="1600" dirty="0">
                <a:solidFill>
                  <a:srgbClr val="6CB255"/>
                </a:solidFill>
              </a:rPr>
              <a:t>(b)</a:t>
            </a:r>
            <a:r>
              <a:rPr lang="en-US" sz="1600" dirty="0"/>
              <a:t> as shown in [</a:t>
            </a:r>
            <a:r>
              <a:rPr lang="en-US" sz="1600" dirty="0" err="1"/>
              <a:t>Pt</a:t>
            </a:r>
            <a:r>
              <a:rPr lang="en-US" sz="1600" dirty="0"/>
              <a:t>(NH</a:t>
            </a:r>
            <a:r>
              <a:rPr lang="en-US" sz="1600" baseline="-25000" dirty="0"/>
              <a:t>3</a:t>
            </a:r>
            <a:r>
              <a:rPr lang="en-US" sz="1600" dirty="0"/>
              <a:t>)</a:t>
            </a:r>
            <a:r>
              <a:rPr lang="en-US" sz="1600" baseline="-25000" dirty="0"/>
              <a:t>2</a:t>
            </a:r>
            <a:r>
              <a:rPr lang="en-US" sz="1600" dirty="0"/>
              <a:t>Cl</a:t>
            </a:r>
            <a:r>
              <a:rPr lang="en-US" sz="1600" baseline="-25000" dirty="0"/>
              <a:t>2</a:t>
            </a:r>
            <a:r>
              <a:rPr lang="en-US" sz="1600" dirty="0"/>
              <a:t>].</a:t>
            </a:r>
          </a:p>
        </p:txBody>
      </p:sp>
      <p:pic>
        <p:nvPicPr>
          <p:cNvPr id="2" name="Figure" descr="Two structures are shown. In a, inside of brackets, a central Z n atom is bonded to 4 C atoms in a tetrahedral spatial arrangement. Short line segments are used to represent a bond extending above and down and to the left of the Z n atom. A dashed wedge with the vertex at the Z n atom and wide end at the C atom is used to represent a bond down and to the right of the Z n atom. The final bond is indicated by a similar solid wedge again directed down and only slightly right of the center beneath the Z n atom. Four groups of three parallel short line segments are shown indicating triple bonds extending from each C atom opposite the bond with Z n to an associated N atom. Outside the brackets a superscript of 2 negative is shown. In b, at the center of this structure is a P t atom. From this atom, a single bond represented by a dashed wedge extends from a vertex at the P t atom up and to the right to the N atom of an N H subscript 3 group. Similarly, a single bond represented by a solid wedge extends from a vertex at the P t atom down and to the right to the N atom of an N H subscript 3 group. Another single bond represented by a dashed wedge extends from a vertex at the P t atom up and to the left to a C l atom. Similarly, a single bond represented by a solid wedge extends from a vertex at the P t atom down and to the left to a C l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79" r="-45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19.20</a:t>
            </a:r>
          </a:p>
        </p:txBody>
      </p:sp>
    </p:spTree>
    <p:extLst>
      <p:ext uri="{BB962C8B-B14F-4D97-AF65-F5344CB8AC3E}">
        <p14:creationId xmlns:p14="http://schemas.microsoft.com/office/powerpoint/2010/main" val="314177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AA1E868-AB76-4EE0-A86A-ECA6000C546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i="1" dirty="0" err="1"/>
              <a:t>cis</a:t>
            </a:r>
            <a:r>
              <a:rPr lang="en-US" sz="1600" dirty="0"/>
              <a:t> and </a:t>
            </a:r>
            <a:r>
              <a:rPr lang="en-US" sz="1600" i="1" dirty="0"/>
              <a:t>trans</a:t>
            </a:r>
            <a:r>
              <a:rPr lang="en-US" sz="1600" dirty="0"/>
              <a:t> isomers of [Co(H</a:t>
            </a:r>
            <a:r>
              <a:rPr lang="en-US" sz="1600" baseline="-25000" dirty="0"/>
              <a:t>2</a:t>
            </a:r>
            <a:r>
              <a:rPr lang="en-US" sz="1600" dirty="0"/>
              <a:t>O)</a:t>
            </a:r>
            <a:r>
              <a:rPr lang="en-US" sz="1600" baseline="-25000" dirty="0"/>
              <a:t>4</a:t>
            </a:r>
            <a:r>
              <a:rPr lang="en-US" sz="1600" dirty="0"/>
              <a:t>Cl</a:t>
            </a:r>
            <a:r>
              <a:rPr lang="en-US" sz="1600" baseline="-25000" dirty="0"/>
              <a:t>2</a:t>
            </a:r>
            <a:r>
              <a:rPr lang="en-US" sz="1600" dirty="0"/>
              <a:t>]</a:t>
            </a:r>
            <a:r>
              <a:rPr lang="en-US" sz="1600" baseline="30000" dirty="0"/>
              <a:t>+</a:t>
            </a:r>
            <a:r>
              <a:rPr lang="en-US" sz="1600" dirty="0"/>
              <a:t> contain the same ligands attached to the same metal ion, but the spatial arrangement causes these two compounds to have very different properties.</a:t>
            </a:r>
          </a:p>
        </p:txBody>
      </p:sp>
      <p:pic>
        <p:nvPicPr>
          <p:cNvPr id="2" name="Figure" descr="Two structures are shown. The first is labeled, “Violet, cis form.” Below this label inside brackets is a central C o atom. From the C o atom, line segments indicate bonds to a C l atom above and the O atom of an H subscript 2 O group below the structure. Above and to both the right and left, dashed wedges with their vertex at the C o atom widening as they move out from the atom indicate bonds with O atoms of H subscript 2 O groups. Similarly, solid wedges below to both the right and left indicate bonds to a C l atom on the right and the O atom of an H subscript 2 O group on the left. This structure is enclosed in brackets. Outside the brackets to the right is the superscript plus sign. The second is labeled, “Green, trans form.” Below this label inside brackets is a central C o atom. From the C o atom, line segments indicate bonds to C l atoms above and below the structure. Above and to both the right and left, dashed wedges indicate bonds with O atoms of H subscript 2 O groups. Similarly, solid wedges below to both the right and left indicate bonds to the O atoms of H subscript 2 O groups. This structure is also enclosed in brackets with a superscript plus sign outside the brackets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16" b="-147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19.21</a:t>
            </a:r>
          </a:p>
        </p:txBody>
      </p:sp>
    </p:spTree>
    <p:extLst>
      <p:ext uri="{BB962C8B-B14F-4D97-AF65-F5344CB8AC3E}">
        <p14:creationId xmlns:p14="http://schemas.microsoft.com/office/powerpoint/2010/main" val="32258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E2B9414-C868-421E-B495-4331AF8C43C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i="1" dirty="0"/>
              <a:t>trans</a:t>
            </a:r>
            <a:r>
              <a:rPr lang="en-US" sz="1600" dirty="0"/>
              <a:t> isomer of [</a:t>
            </a:r>
            <a:r>
              <a:rPr lang="en-US" sz="1600" dirty="0" err="1"/>
              <a:t>Pt</a:t>
            </a:r>
            <a:r>
              <a:rPr lang="en-US" sz="1600" dirty="0"/>
              <a:t>(NH</a:t>
            </a:r>
            <a:r>
              <a:rPr lang="en-US" sz="1600" baseline="-25000" dirty="0"/>
              <a:t>3</a:t>
            </a:r>
            <a:r>
              <a:rPr lang="en-US" sz="1600" dirty="0"/>
              <a:t>)</a:t>
            </a:r>
            <a:r>
              <a:rPr lang="en-US" sz="1600" baseline="-25000" dirty="0"/>
              <a:t>2</a:t>
            </a:r>
            <a:r>
              <a:rPr lang="en-US" sz="1600" dirty="0"/>
              <a:t>Cl</a:t>
            </a:r>
            <a:r>
              <a:rPr lang="en-US" sz="1600" baseline="-25000" dirty="0"/>
              <a:t>2</a:t>
            </a:r>
            <a:r>
              <a:rPr lang="en-US" sz="1600" dirty="0"/>
              <a:t>] has each ligand directly across from an adjacent ligand.</a:t>
            </a:r>
          </a:p>
        </p:txBody>
      </p:sp>
      <p:pic>
        <p:nvPicPr>
          <p:cNvPr id="2" name="Figure" descr="A structure is shown with a central P t atom. From this atom, single bonds represented by short line segments extend from the P t atom up and to the right and below and to the left to the N atom of N H subscript 3 groups. Similarly, two additional single bonds extend up and to the left and down and to the right to C l atoms. "/>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674" b="-266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19.22</a:t>
            </a:r>
          </a:p>
        </p:txBody>
      </p:sp>
    </p:spTree>
    <p:extLst>
      <p:ext uri="{BB962C8B-B14F-4D97-AF65-F5344CB8AC3E}">
        <p14:creationId xmlns:p14="http://schemas.microsoft.com/office/powerpoint/2010/main" val="1874206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B4485BA-50EA-421B-BE2F-08E4FB08929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structure in this figure shows a structure inside brackets. A central C o atom is shown with line segments indicating bonds to C l atoms above and below the structure. Above and to the left, a dashed wedge with its vertex at the C o atom widening as it moves out from the atom indicates a bond with the O atom of a H subscript 2 O group. A second dashed wedge indicates a bond with the central C o atom with a B r atom up and to the right. Similarly, a solid wedge below and to the left indicates a bond with a B r atom. A second solid wedge below and to the right indicates a bond with the O atom of an H subscript 2 O group. This structure is enclosed in brackets. Outside the brackets to the right is the superscript 2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376" r="-123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19.5</a:t>
            </a:r>
          </a:p>
        </p:txBody>
      </p:sp>
    </p:spTree>
    <p:extLst>
      <p:ext uri="{BB962C8B-B14F-4D97-AF65-F5344CB8AC3E}">
        <p14:creationId xmlns:p14="http://schemas.microsoft.com/office/powerpoint/2010/main" val="114024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D9597B8-6850-44A0-BC45-F1CF261C58B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complex [M(en)</a:t>
            </a:r>
            <a:r>
              <a:rPr lang="en-US" sz="1600" baseline="-25000" dirty="0"/>
              <a:t>3</a:t>
            </a:r>
            <a:r>
              <a:rPr lang="en-US" sz="1600" dirty="0"/>
              <a:t>]</a:t>
            </a:r>
            <a:r>
              <a:rPr lang="en-US" sz="1600" baseline="30000" dirty="0"/>
              <a:t>n+ </a:t>
            </a:r>
            <a:r>
              <a:rPr lang="en-US" sz="1600" dirty="0"/>
              <a:t>(</a:t>
            </a:r>
            <a:r>
              <a:rPr lang="en-US" sz="1600" dirty="0" err="1"/>
              <a:t>M</a:t>
            </a:r>
            <a:r>
              <a:rPr lang="en-US" sz="1600" baseline="30000" dirty="0" err="1"/>
              <a:t>n</a:t>
            </a:r>
            <a:r>
              <a:rPr lang="en-US" sz="1600" baseline="30000" dirty="0"/>
              <a:t>+ </a:t>
            </a:r>
            <a:r>
              <a:rPr lang="en-US" sz="1600" dirty="0"/>
              <a:t>= a metal ion, en = </a:t>
            </a:r>
            <a:r>
              <a:rPr lang="en-US" sz="1600" dirty="0" err="1"/>
              <a:t>ethylenediamine</a:t>
            </a:r>
            <a:r>
              <a:rPr lang="en-US" sz="1600" dirty="0"/>
              <a:t>) has a </a:t>
            </a:r>
            <a:r>
              <a:rPr lang="en-US" sz="1600" dirty="0" err="1"/>
              <a:t>nonsuperimposable</a:t>
            </a:r>
            <a:r>
              <a:rPr lang="en-US" sz="1600" dirty="0"/>
              <a:t> mirror image.</a:t>
            </a:r>
          </a:p>
        </p:txBody>
      </p:sp>
      <p:pic>
        <p:nvPicPr>
          <p:cNvPr id="2" name="Figure" descr="Two structures are shown with a vertical dashed line segment between them. The structure left of this line segment has a central M representing a metal atom. To this atom, six N H subscript 2 groups are attached with single bonds. These bonds are indicated with line segments extending above and below, dashed wedges extending up and to the left and right, and solid wedges extending below and to the left and right. The bonds to these groups are all directed toward the N atoms. The N H subscript 2 groups are each connected to C atoms of C H subscript 2 groups extending outward from the central M atom. These C H subscript 2 groups are connected in pairs with bonds indicated by short line segments. This structure has the overall appearance of a flower with three petals, two of which are equidistant from the dashed line. A mirror image of this structure appears on the right side of the dashed line, again with two of the “petals” equidistant from the dashed line to its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316" b="-333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19.23</a:t>
            </a:r>
          </a:p>
        </p:txBody>
      </p:sp>
    </p:spTree>
    <p:extLst>
      <p:ext uri="{BB962C8B-B14F-4D97-AF65-F5344CB8AC3E}">
        <p14:creationId xmlns:p14="http://schemas.microsoft.com/office/powerpoint/2010/main" val="298432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4DD84B9-2921-47F1-BCBB-B15AD02C1E5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Three isomeric forms of [Co(en)</a:t>
            </a:r>
            <a:r>
              <a:rPr lang="en-US" sz="1600" baseline="-25000" dirty="0"/>
              <a:t>2</a:t>
            </a:r>
            <a:r>
              <a:rPr lang="en-US" sz="1600" dirty="0"/>
              <a:t>Cl</a:t>
            </a:r>
            <a:r>
              <a:rPr lang="en-US" sz="1600" baseline="-25000" dirty="0"/>
              <a:t>2</a:t>
            </a:r>
            <a:r>
              <a:rPr lang="en-US" sz="1600" dirty="0"/>
              <a:t>]</a:t>
            </a:r>
            <a:r>
              <a:rPr lang="en-US" sz="1600" baseline="30000" dirty="0"/>
              <a:t>+</a:t>
            </a:r>
            <a:r>
              <a:rPr lang="en-US" sz="1600" dirty="0"/>
              <a:t> exist. The </a:t>
            </a:r>
            <a:r>
              <a:rPr lang="en-US" sz="1600" i="1" dirty="0"/>
              <a:t>trans</a:t>
            </a:r>
            <a:r>
              <a:rPr lang="en-US" sz="1600" dirty="0"/>
              <a:t> isomer, formed when the chlorines are positioned at a 180° angle, has very different properties from the </a:t>
            </a:r>
            <a:r>
              <a:rPr lang="en-US" sz="1600" i="1" dirty="0" err="1"/>
              <a:t>cis</a:t>
            </a:r>
            <a:r>
              <a:rPr lang="en-US" sz="1600" dirty="0"/>
              <a:t> isomers. The mirror images of the </a:t>
            </a:r>
            <a:r>
              <a:rPr lang="en-US" sz="1600" dirty="0" err="1"/>
              <a:t>cis</a:t>
            </a:r>
            <a:r>
              <a:rPr lang="en-US" sz="1600" dirty="0"/>
              <a:t> isomer form a pair of optical isomers, which have identical behavior except when reacting with other enantiomers.</a:t>
            </a:r>
          </a:p>
        </p:txBody>
      </p:sp>
      <p:pic>
        <p:nvPicPr>
          <p:cNvPr id="2" name="Figure" descr="This figure includes three structures. The first two are labeled “cis form (optical isomers).” These structures are followed by a vertical dashed line segment to the right of which appears a third structure that is labeled “trans form.” The first structure includes a central C o atom that has four N H subscript 2 groups and two C l atoms attached with single bonds. These bonds are indicated with line segments extending above and below, dashed wedges extending up and to the left and right, and solid wedges extending below and to the left and right. C l atoms are bonded at the top and at the upper left of the structure. The remaining four bonds extend from the central C o atom to the N atoms of N H subscript 2 groups. The N H subscript 2 groups are each connected to C atoms of C H subscript 2 groups extending outward from the central C o atom. These C H subscript 2 groups are connected in pairs with bonds indicated by short line segments, forming two rings in the structure. This entire structure is enclosed in brackets. Outside the brackets to the right is the superscript plus. The second structure, which appears to the be mirror image of the first structure, includes a central C o atom that has four N H subscript 2 groups and two C l atoms attached with single bonds. These bonds are indicated with line segments extending above and below, dashed wedges extending up and to the left and right, and solid wedges extending below and to the left and right. C l atoms are bonded at the top and at the upper right of the structure. The remaining four bonds extend from the central C o atom to the N atoms of N H subscript 2 groups. The N H subscript 2 groups are each connected to C atoms of C H subscript 2 groups extending outward from the central C o atom. These C H subscript 2 groups are connected in pairs with bonds indicated by short line segments, forming two rings in the structure. This entire structure is enclosed in brackets. Outside the brackets to the right is a superscript plus sign. The third, trans structure includes a central C o atom that has four N H subscript 2 groups and two C l atoms attached with single bonds. These bonds are indicated with line segments extending above and below, dashed wedges extending up and to the left and right, and solid wedges extending below and to the left and right. C l atoms are bonded at the top and bottom of the structure. The remaining four bonds extend from the central C o atom to the N atoms of N H subscript 2 groups. The N H subscript 2 groups are each connected to C atoms of C H subscript 2 groups extending outward from the central C o atom. These C H subscript 2 groups are connected in pairs with bonds indicated by short line segments, forming two rings in the structure. This entire structure is enclosed in brackets. Outside the brackets to the right is a superscript plus sign. This final structure has rings of atoms on opposite sides of the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979" b="-529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19.24</a:t>
            </a:r>
          </a:p>
        </p:txBody>
      </p:sp>
    </p:spTree>
    <p:extLst>
      <p:ext uri="{BB962C8B-B14F-4D97-AF65-F5344CB8AC3E}">
        <p14:creationId xmlns:p14="http://schemas.microsoft.com/office/powerpoint/2010/main" val="1105470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12DCEB9-22E4-4BA8-92B5-9650F75506A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Chlorophyll comes in several different forms, which all have the same basic structure around the magnesium center.</a:t>
            </a:r>
          </a:p>
          <a:p>
            <a:pPr marL="342900" indent="-342900">
              <a:buAutoNum type="alphaLcParenBoth"/>
            </a:pPr>
            <a:r>
              <a:rPr lang="en-US" sz="1600" dirty="0"/>
              <a:t>Copper </a:t>
            </a:r>
            <a:r>
              <a:rPr lang="en-US" sz="1600" dirty="0" err="1"/>
              <a:t>phthalocyanine</a:t>
            </a:r>
            <a:r>
              <a:rPr lang="en-US" sz="1600" dirty="0"/>
              <a:t> blue, a square planar copper complex, is present in some blue dyes.</a:t>
            </a:r>
          </a:p>
        </p:txBody>
      </p:sp>
      <p:pic>
        <p:nvPicPr>
          <p:cNvPr id="2" name="Figure" descr="Structural formulas are shown for two complex molecules. The first has a central M g atom, to which N atoms are bonded above, below, left, and right. Each N atom is a component of a 5 member ring with four C atoms. Each of these rings has a double bond between the C atoms that are not bonded to the N atom. The C atoms that are bonded to N atoms are connected to C atoms that serve as links between the 5-member rings. The bond to the C atom clockwise from the 5-member ring in each case is a double bond. The bond to the C atom counterclockwise from the 5-member ring in each case is a single bond. To the left of the structure, two of the C atoms in the 5-member rings that are not bonded to N atoms are bonded to C H subscript 3 groups. The other carbons in these rings that are not bonded to N atoms are bonded to groups above and below. A variety of groups are attached outside this interconnected system of rings, including four C H subscript 3 groups, a C H subscript 2 C H subscript 2, C O O C subscript 20, H subscript 39 group, a C H C H subscript 2 group with a double bond between the C atoms, additional branching to form a five-member carbon ring to which an O atom is double bonded and a C O O C H subscript 3 group is attached. The second structure has a central C u atom to which four N atoms that participate in 5-member rings with C atoms are bonded. Unlike the first molecule, these 5-member rings are joined by N atoms between them, with a double bond on the counter clockwise side and a single bond on the clockwise side of each of the four N atoms that link the rings. On the side of each 5-member ring opposite its N atom, four additional carbon atoms are bonded, forming 6-member carbon rings with alternating double bonds. The double bonds are not present on the bonds that are shared with the 5-member r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54" b="-96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19.25</a:t>
            </a:r>
          </a:p>
        </p:txBody>
      </p:sp>
    </p:spTree>
    <p:extLst>
      <p:ext uri="{BB962C8B-B14F-4D97-AF65-F5344CB8AC3E}">
        <p14:creationId xmlns:p14="http://schemas.microsoft.com/office/powerpoint/2010/main" val="601554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DF60644-187C-4049-A541-2D1DB96C4031}"/>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Detergents, </a:t>
            </a:r>
            <a:r>
              <a:rPr lang="en-US" sz="1600" dirty="0">
                <a:solidFill>
                  <a:srgbClr val="6CB255"/>
                </a:solidFill>
              </a:rPr>
              <a:t>(b) </a:t>
            </a:r>
            <a:r>
              <a:rPr lang="en-US" sz="1600" dirty="0"/>
              <a:t>paints, and</a:t>
            </a:r>
            <a:r>
              <a:rPr lang="en-US" sz="1600" dirty="0">
                <a:solidFill>
                  <a:srgbClr val="6CB255"/>
                </a:solidFill>
              </a:rPr>
              <a:t> (c) </a:t>
            </a:r>
            <a:r>
              <a:rPr lang="en-US" sz="1600" dirty="0"/>
              <a:t>fertilizers are all made using transition metal catalysts. (credit a: modification of work by “Mr. Brian”/Flickr; credit b: modification of work by </a:t>
            </a:r>
            <a:r>
              <a:rPr lang="en-US" sz="1600" dirty="0" err="1"/>
              <a:t>Ewen</a:t>
            </a:r>
            <a:r>
              <a:rPr lang="en-US" sz="1600" dirty="0"/>
              <a:t> Roberts; credit c: modification of work by “osseous”/Flickr)</a:t>
            </a:r>
          </a:p>
        </p:txBody>
      </p:sp>
      <p:pic>
        <p:nvPicPr>
          <p:cNvPr id="2" name="Figure" descr="This figure includes three photographs. In a, a photo shows store shelving filled with a variety of brands of laundry detergent. In b, a photo shows a can of yellow paint being stirred. In c, a bag of fertilizer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630" b="-146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19.26</a:t>
            </a:r>
          </a:p>
        </p:txBody>
      </p:sp>
    </p:spTree>
    <p:extLst>
      <p:ext uri="{BB962C8B-B14F-4D97-AF65-F5344CB8AC3E}">
        <p14:creationId xmlns:p14="http://schemas.microsoft.com/office/powerpoint/2010/main" val="191313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5F7902F-B8B6-416A-A049-E3DD0002658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Catalytic converters change carbon dioxide emissions from power plants into useful products, and, like the one shown here, are also found in cars.</a:t>
            </a:r>
          </a:p>
        </p:txBody>
      </p:sp>
      <p:pic>
        <p:nvPicPr>
          <p:cNvPr id="2" name="Figure" descr="An image is shown of a catalytic converter. At the upper left, a blue arrow pointing into a pipe that enters a larger, widened chamber is labeled, “Dirty emissions.” A small black arrow that points to the lower right is positioned along the upper left side of the widened region. This arrow is labeled, “Additional oxygen from air pump.” The image shows the converter with the upper surface removed, exposing a red-brown interior. The portion of the converter closes to the dirty emissions inlet shows small, spherical components in an interior layer. This layer is labeled, “Three-way reduction catalyst.” The middle region shows closely packed small brown rods that are aligned parallel to the dirty emissions inlet pipe. The final nearly quarter of the interior of the catalytic converter again shows a layer of closely packed small, red-brown circles. Two large light grey arrows extend from this layer to the open region at the lower right of the image to the label, “Clean emiss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002" r="-200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19.27</a:t>
            </a:r>
          </a:p>
        </p:txBody>
      </p:sp>
    </p:spTree>
    <p:extLst>
      <p:ext uri="{BB962C8B-B14F-4D97-AF65-F5344CB8AC3E}">
        <p14:creationId xmlns:p14="http://schemas.microsoft.com/office/powerpoint/2010/main" val="248955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9AE213E-3D53-4DDB-9677-38E60E4E22A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transition metals are located in groups 3–11 of the periodic table. The inner transition metals are in the two rows below the body of the table.</a:t>
            </a:r>
          </a:p>
        </p:txBody>
      </p:sp>
      <p:pic>
        <p:nvPicPr>
          <p:cNvPr id="2" name="Figure" descr="The Periodic Table of Elements is shown. The 18 columns are labeled “Group” and the 7 rows are labeled “Period.” Below the table to the right is a box labeled “Color Code” with different colors for metals, metalloids, and nonmetals, as well as solids, liquids, and gases. To the left of this box is an enlarged picture of the upper-left most box on the table. The number 1 is in its upper-left hand corner and is labeled “Atomic number.” The letter “H” is in the middle in red indicating that it is a gas. It is labeled “Symbol.” Below that is the number 1.008 which is labeled “Atomic Mass.” Below that is the word hydrogen which is labeled “name.” The color of the box indicates that it is a nonmetal. Each element will be described in this order: atomic number; name; symbol; whether it is a metal, metalloid, or nonmetal; whether it is a solid, liquid, or gas; and atomic mass. Beginning at the top left of the table, or period 1, group 1, is a box containing “1; hydrogen; H; nonmetal; gas; and 1.008.” There is only one other element box in period 1, group 18, which contains “2; helium; H e; nonmetal; gas; and 4.003.” Period 2, group 1 contains “3; lithium; L i; metal; solid; and 6.94” Group 2 contains “4; beryllium; B e; metal; solid; and 9.012.” Groups 3 through 12 are skipped and group 13 contains “5; boron; B; metalloid; solid; 10.81.” Group 14 contains “6; carbon; C; nonmetal; solid; and 12.01.” Group 15 contains “7; nitrogen; N; nonmetal; gas; and 14.01.” Group 16 contains “8; oxygen; O; nonmetal; gas; and 16.00.” Group 17 contains “9; fluorine; F; nonmetal; gas; and 19.00.” Group 18 contains “10; neon; N e; nonmetal; gas; and 20.18.” Period 3, group 1 contains “11; sodium; N a; metal; solid; and 22.99.” Group 2 contains “12; magnesium; M g; metal; solid; and 24.31.” Groups 3 through 12 are skipped again in period 3 and group 13 contains “13; aluminum; A l; metal; solid; and 26.98.” Group 14 contains “14; silicon; S i; metalloid; solid; and 28.09.” Group 15 contains “15; phosphorous; P; nonmetal; solid; and 30.97.” Group 16 contains “16; sulfur; S; nonmetal; solid; and 32.06.” Group 17 contains “17; chlorine; C l; nonmetal; gas; and 35.45.” Group 18 contains “18; argon; A r; nonmetal; gas; and 39.95.” Period 4, group 1 contains “19; potassium; K; metal; solid; and 39.10.” Group 2 contains “20; calcium; C a; metal; solid; and 40.08.” Group 3 contains “21; scandium; S c; metal; solid; and 44.96.” Group 4 contains “22; titanium; T i; metal; solid; and 47.87.” Group 5 contains “23; vanadium; V; metal; solid; and 50.94.” Group 6 contains “24; chromium; C r; metal; solid; and 52.00.” Group 7 contains “25; manganese; M n; metal; solid; and 54.94.” Group 8 contains “26; iron; F e; metal; solid; and 55.85.” Group 9 contains “27; cobalt; C o; metal; solid; and 58.93.” Group 10 contains “28; nickel; N i; metal; solid; and 58.69.” Group 11 contains “29; copper; C u; metal; solid; and 63.55.” Group 12 contains “30; zinc; Z n; metal; solid; and 65.38.” Group 13 contains “31; gallium; G a; metal; solid; and 69.72.” Group 14 contains “32; germanium; G e; metalloid; solid; and 72.63.” Group 15 contains “33; arsenic; A s; metalloid; solid; and 74.92.” Group 16 contains “34; selenium; S e; nonmetal; solid; and 78.97.” Group 17 contains “35; bromine; B r; nonmetal; liquid; and 79.90.” Group 18 contains “36; krypton; K r; nonmetal; gas; and 83.80.” Period 5, group 1 contains “37; rubidium; R b; metal; solid; and 85.47.” Group 2 contains “38; strontium; S r; metal; solid; and 87.62.” Group 3 contains “39; yttrium; Y; metal; solid; and 88.91.” Group 4 contains “40; zirconium; Z r; metal; solid; and 91.22.” Group 5 contains “41; niobium; N b; metal; solid; and 92.91.” Group 6 contains “42; molybdenum; M o; metal; solid; and 95.95.” Group 7 contains “43; technetium; T c; metal; solid; and 97.” Group 8 contains “44; ruthenium; R u; metal; solid; and 101.1.” Group 9 contains “45; rhodium; R h; metal; solid; and 102.9.” Group 10 contains “46; palladium; P d; metal; solid; and 106.4.” Group 11 contains “47; silver; A g; metal; solid; and 107.9.” Group 12 contains “48; cadmium; C d; metal; solid; and 112.4.” Group 13 contains “49; indium; I n; metal; solid; and 114.8.” Group 14 contains “50; tin; S n; metal; solid; and 118.7.” Group 15 contains “51; antimony; S b; metalloid; solid; and 121.8.” Group 16 contains “52; tellurium; T e; metalloid; solid; and 127.6.” Group 17 contains “53; iodine; I; nonmetal; solid; and 126.9.” Group 18 contains “54; xenon; X e; nonmetal; gas; and 131.3.” Period 6, group 1 contains “55; cesium; C s; metal; solid; and 132.9.” Group 2 contains “56; barium; B a; metal; solid; and 137.3.” Group 3 breaks the pattern. The box has a large arrow pointing to a row of elements below the table with atomic numbers ranging from 57-71. In sequential order by atomic number, the first box in this row contains “57; lanthanum; L a; metal; solid; and 138.9.” To its right, the next is “58; cerium; C e; metal; solid; and 140.1.” Next is “59; praseodymium; P r; metal; solid; and 140.9.” Next is “60; neodymium; N d; metal; solid; and 144.2.” Next is “61; promethium; P m; metal; solid; and 145.” Next is “62; samarium; S m; metal; solid; and 150.4.” Next is “63; europium; E u; metal; solid; and 152.0.” Next is “64; gadolinium; G d; metal; solid; and 157.3.” Next is “65; terbium; T b; metal; solid; and 158.9.” Next is “66; dysprosium; D y; metal; solid; and 162.5.” Next is “67; holmium; H o; metal; solid; and 164.9.” Next is “68; erbium; E r; metal; solid; and 167.3.” Next is “69; thulium; T m; metal; solid; and 168.9.” Next is “70; ytterbium; Y b; metal; solid; and 173.1.” The last in this special row is “71; lutetium; L u; metal; solid; and 175.0.” Continuing in period 6, group 4 contains “72; hafnium; H f; metal; solid; and 178.5.” Group 5 contains “73; tantalum; T a; metal; solid; and 180.9.” Group 6 contains “74; tungsten; W; metal; solid; and 183.8.” Group 7 contains “75; rhenium; R e; metal; solid; and 186.2.” Group 8 contains “76; osmium; O s; metal; solid; and 190.2.” Group 9 contains “77; iridium; I r; metal; solid; and 192.2.” Group 10 contains “78; platinum; P t; metal; solid; and 195.1.” Group 11 contains “79; gold; A u; metal; solid; and 197.0.” Group 12 contains “80; mercury; H g; metal; liquid; and 200.6.” Group 13 contains “81; thallium; T l; metal; solid; and 204.4.” Group 14 contains “82; lead; P b; metal; solid; and 207.2.” Group 15 contains “83; bismuth; B i; metal; solid; and 209.0.” Group 16 contains “84; polonium; P o; metal; solid; and 209.” Group 17 contains “85; astatine; A t; metalloid; solid; and 210.” Group 18 contains “86; radon; R n; nonmetal; gas; and 222.” Period 7, group 1 contains “87; francium; F r; metal; solid; and 223.” Group 2 contains “88; radium; R a; metal; solid; and 226.” Group 3 breaks the pattern much like what occurs in period 6. A large arrow points from the box in period 7, group 3 to a special row containing the elements with atomic numbers ranging from 89-103, just below the row which contains atomic numbers 57-71. In sequential order by atomic number, the first box in this row contains “89; actinium; A c; metal; solid; and 227.” To its right, the next is “90; thorium; T h; metal; solid; and 232.0.” Next is “91; protactinium; P a; metal; solid; and 231.0.” Next is “92; uranium; U; metal; solid; and 238.0.” Next is “93; neptunium; N p; metal; solid; and N p.” Next is “94; plutonium; P u; metal; solid; and 244.” Next is “95; americium; A m; metal; solid; and 243.” Next is “96; curium; C m; metal; solid; and 247.” Next is “97; berkelium; B k; metal; solid; and 247.” Next is “98; californium; C f; metal; solid; and 251.” Next is “99; einsteinium; E s; metal; solid; and 252.” Next is “100; fermium; F m; metal; solid; and 257.” Next is “101; mendelevium; M d; metal; solid; and 258.” Next is “102; nobelium; N o; metal; solid; and 259.” The last in this special row is “103; lawrencium; L r; metal; solid; and 262.” Continuing in period 7, group 4 contains “104; rutherfordium; R f; metal; solid; and 267.” Group 5 contains “105; dubnium; D b; metal; solid; and 270.” Group 6 contains “106; seaborgium; S g; metal; solid; and 271.” Group 7 contains “107; bohrium; B h; metal; solid; and 270.” Group 8 contains “108; hassium; H s; metal; solid; and 277.” Group 9 contains “109; meitnerium; M t; not indicated; solid; and 276.” Group 10 contains “110; darmstadtium; D s; not indicated; solid; and 281.” Group 11 contains “111; roentgenium; R g; not indicated; solid; and 282.” Group 12 contains “112; copernicium; C n; metal; liquid; and 285.” Group 13 contains “113; ununtrium; U u t; not indicated; solid; and 285.” Group 14 contains “114; flerovium; F l; not indicated; solid; and 289.” Group 15 contains “115; ununpentium; U u p; not indicated; solid; and 288.” Group 16 contains “116; livermorium; L v; not indicated; solid; and 293.” Group 17 contains “117; ununseptium; U u s; not indicated; solid; and 294.” Group 18 contains “118; ununoctium; U u o; not indicated; solid; and 29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a:t>
            </a:r>
          </a:p>
        </p:txBody>
      </p:sp>
    </p:spTree>
    <p:extLst>
      <p:ext uri="{BB962C8B-B14F-4D97-AF65-F5344CB8AC3E}">
        <p14:creationId xmlns:p14="http://schemas.microsoft.com/office/powerpoint/2010/main" val="957271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1E312BE-9483-4D22-B2F4-55DA481E691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Dr. Deanna D’Alessandro is a functional materials researcher. Her work combines the inorganic and physical chemistry fields with engineering, working with transition metals to create new systems to power cars and convert energy (credit: image courtesy of Deanna D’Alessandro).</a:t>
            </a:r>
          </a:p>
        </p:txBody>
      </p:sp>
      <p:pic>
        <p:nvPicPr>
          <p:cNvPr id="2" name="Figure" descr="This is a photo of doctor Deanna D’Alessand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2519" r="-1325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19.28</a:t>
            </a:r>
          </a:p>
        </p:txBody>
      </p:sp>
    </p:spTree>
    <p:extLst>
      <p:ext uri="{BB962C8B-B14F-4D97-AF65-F5344CB8AC3E}">
        <p14:creationId xmlns:p14="http://schemas.microsoft.com/office/powerpoint/2010/main" val="362404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E641A1B-8423-4E14-8BB0-3CDB353FA1D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Hemoglobin contains four protein subunits, each of which has an iron center attached to a </a:t>
            </a:r>
            <a:r>
              <a:rPr lang="en-US" sz="1600" dirty="0" err="1"/>
              <a:t>heme</a:t>
            </a:r>
            <a:r>
              <a:rPr lang="en-US" sz="1600" dirty="0"/>
              <a:t> ligand (shown in red), which is coordinated to a globin protein. Each subunit is shown in a different color.</a:t>
            </a:r>
          </a:p>
        </p:txBody>
      </p:sp>
      <p:pic>
        <p:nvPicPr>
          <p:cNvPr id="2" name="Figure" descr="A colorful model of a hemoglobin structure is shown. The molecule has four distinct quadrants that are filled with spiral, ribbon-like regions. The upper right quadrant is lavender, lower right is gold, lower left is light blue, and upper left is green. In each of these regions, clusters of approximately 25 red dots in nearly linear arrangements are present near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863" r="-448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19.29</a:t>
            </a:r>
          </a:p>
        </p:txBody>
      </p:sp>
    </p:spTree>
    <p:extLst>
      <p:ext uri="{BB962C8B-B14F-4D97-AF65-F5344CB8AC3E}">
        <p14:creationId xmlns:p14="http://schemas.microsoft.com/office/powerpoint/2010/main" val="416663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80256FA-2939-46C8-8228-8271989A09F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ligand EDTA binds tightly to a variety of metal ions by forming </a:t>
            </a:r>
            <a:r>
              <a:rPr lang="en-US" sz="1600" dirty="0" err="1"/>
              <a:t>hexadentate</a:t>
            </a:r>
            <a:r>
              <a:rPr lang="en-US" sz="1600" dirty="0"/>
              <a:t> complexes.</a:t>
            </a:r>
          </a:p>
        </p:txBody>
      </p:sp>
      <p:pic>
        <p:nvPicPr>
          <p:cNvPr id="2" name="Figure" descr="This structure shows a metal atom, represented by M in red. Single bonds extending from the M are also shown in red. Bonds are indicated with O atoms by line segments extending above and below. Dashed wedges extend up and to the left to an N atom and up and to the right to an O atom, and solid wedges extend below and to the left to an N atom and below and to the right to an O atom. The O atoms bonded to the M atom each have a negative sign associated with them and they are each bonded to a C atom which is in turn double bonded to an O atom and single bonded to a C atom in a C H subscript 2 group. This last C atom in each case is single bonded to one of the N atoms, resulting in two five-member rings of which the M atom is a part. To the left of each N atom, are single bonds to the C in C H subscript 2 groups, which in turn are connected with a single bond, forming another five-member ring with the two N atoms and the M atom. Extending up and to the left of the upper N atom is a bond to the C atom of another C H subscript 2 group. This group is in turn bonded to a C atom which is double bonded to an O atom and single bonded to the O atom that is bonded to the M atom at the top of the structure, again forming a five-member ring. The same bonding structure repeats at the bottom of the structure extending from the N atom bonded at the lower left of the M atom. All single bonded O atoms in this structure have negative charges associated with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950" r="-1229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19.30</a:t>
            </a:r>
          </a:p>
        </p:txBody>
      </p:sp>
    </p:spTree>
    <p:extLst>
      <p:ext uri="{BB962C8B-B14F-4D97-AF65-F5344CB8AC3E}">
        <p14:creationId xmlns:p14="http://schemas.microsoft.com/office/powerpoint/2010/main" val="313013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AD97BD9-73D7-4EE3-A152-2C25EB8E529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Coordination complexes are used as drugs. </a:t>
            </a:r>
            <a:r>
              <a:rPr lang="en-US" sz="1600" dirty="0">
                <a:solidFill>
                  <a:srgbClr val="6CB255"/>
                </a:solidFill>
              </a:rPr>
              <a:t>(a) </a:t>
            </a:r>
            <a:r>
              <a:rPr lang="en-US" sz="1600" dirty="0"/>
              <a:t>British Anti-Lewisite is used to treat heavy metal poisoning by coordinating metals (M), and </a:t>
            </a:r>
            <a:r>
              <a:rPr lang="en-US" sz="1600" dirty="0" err="1"/>
              <a:t>enterobactin</a:t>
            </a:r>
            <a:r>
              <a:rPr lang="en-US" sz="1600" dirty="0"/>
              <a:t> </a:t>
            </a:r>
            <a:r>
              <a:rPr lang="en-US" sz="1600" dirty="0">
                <a:solidFill>
                  <a:srgbClr val="6CB255"/>
                </a:solidFill>
              </a:rPr>
              <a:t>(b) </a:t>
            </a:r>
            <a:r>
              <a:rPr lang="en-US" sz="1600" dirty="0"/>
              <a:t>allows excess iron in the blood to be removed.</a:t>
            </a:r>
          </a:p>
        </p:txBody>
      </p:sp>
      <p:pic>
        <p:nvPicPr>
          <p:cNvPr id="2" name="Figure" descr="This figure includes two structures. In a, a five member ring is shown with an S atom at the top with additional atoms single bonded in the following order clockwise around the pentagonal ring; M atom, S atom, C atom of a C H subscript 2 group, followed by a C atom of a C H group. The final C atom is bonded to the original S atom completing the ring. The C in the C H group is at the upper left of the structure. This C has a C H subscript 2 group bonded above to which an O H group is bonded to the right. In b, a complex structure is shown. It has an open central region and multiple ring structures. A single F e atom is included, appearing to be bonded to six O atoms. Fifteen total O atoms are bonded into the structure along with three N atoms and multiple C atoms and H atoms. Nine O atoms are single bonded and are incorporated into rings and six are double bonded, extending outward from ring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211" r="-152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19.31</a:t>
            </a:r>
          </a:p>
        </p:txBody>
      </p:sp>
    </p:spTree>
    <p:extLst>
      <p:ext uri="{BB962C8B-B14F-4D97-AF65-F5344CB8AC3E}">
        <p14:creationId xmlns:p14="http://schemas.microsoft.com/office/powerpoint/2010/main" val="1748533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8DB1AD9-5761-42DD-B579-380FDC2F59C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err="1"/>
              <a:t>Dimercaptosuccinic</a:t>
            </a:r>
            <a:r>
              <a:rPr lang="en-US" sz="1600" dirty="0"/>
              <a:t> acid is used to treat heavy metal poisoning.</a:t>
            </a:r>
          </a:p>
        </p:txBody>
      </p:sp>
      <p:pic>
        <p:nvPicPr>
          <p:cNvPr id="2" name="Figure" descr="A structure is shown that has an H atom on the far left which is single bonded to an O atom to its right. This atom is bonded to a C atom just below and to the right. This C atom has a double bonded O atom below and is bonded to the C atom of a C H group. Above this C atom, a solid wedge extends upward to the S atom of an S H group. A bond extends from this last C atom to another C atom of a second C H group below and to the right. A dashed wedge extends from this C atom to the S of an S H group below. A single bond extends up and to the right of the C atom to another C atom. This last C atom has a double bonded O atom above. A single bond extends to a second O atom below and to the right. To the right of this O atom, an H atom is connected with a single bond. All S and O atoms in the structure are shown with two unshared pairs of electron d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864" b="-238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19.32</a:t>
            </a:r>
          </a:p>
        </p:txBody>
      </p:sp>
    </p:spTree>
    <p:extLst>
      <p:ext uri="{BB962C8B-B14F-4D97-AF65-F5344CB8AC3E}">
        <p14:creationId xmlns:p14="http://schemas.microsoft.com/office/powerpoint/2010/main" val="3784458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4BC8172-E690-4D37-BB62-DEBDB03049B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directional characteristics of the five </a:t>
            </a:r>
            <a:r>
              <a:rPr lang="en-US" sz="1600" i="1" dirty="0"/>
              <a:t>d</a:t>
            </a:r>
            <a:r>
              <a:rPr lang="en-US" sz="1600" dirty="0"/>
              <a:t> orbitals are shown here. The shaded portions indicate the phase of the orbitals. The ligands (L) coordinate along the axes. For clarity, the ligands have been omitted from the </a:t>
            </a:r>
            <a:r>
              <a:rPr lang="en-US" sz="1600" i="1" dirty="0"/>
              <a:t>d</a:t>
            </a:r>
            <a:r>
              <a:rPr lang="en-US" sz="1600" i="1" baseline="-25000" dirty="0"/>
              <a:t>x</a:t>
            </a:r>
            <a:r>
              <a:rPr lang="en-US" sz="800" dirty="0"/>
              <a:t>2</a:t>
            </a:r>
            <a:r>
              <a:rPr lang="en-US" sz="1600" dirty="0"/>
              <a:t> </a:t>
            </a:r>
            <a:r>
              <a:rPr lang="en-US" sz="1600" baseline="-25000" dirty="0"/>
              <a:t>−</a:t>
            </a:r>
            <a:r>
              <a:rPr lang="en-US" sz="1600" i="1" baseline="-25000" dirty="0"/>
              <a:t>y</a:t>
            </a:r>
            <a:r>
              <a:rPr lang="en-US" sz="800" dirty="0"/>
              <a:t>2</a:t>
            </a:r>
            <a:r>
              <a:rPr lang="en-US" sz="1600" dirty="0"/>
              <a:t> orbital so that the axis labels could be shown.</a:t>
            </a:r>
          </a:p>
        </p:txBody>
      </p:sp>
      <p:pic>
        <p:nvPicPr>
          <p:cNvPr id="2" name="Figure" descr="This figure includes diagrams of five d orbitals. Each diagram includes three axes. The z-axis is vertical and is denoted with an upward pointing arrow. It is labeled “z” in the first diagram. Arrows similarly identify the x-axis with an arrow pointing from the rear left to the right front, diagonally across the figure and the y-axis with an arrow pointing from the left front diagonally across the figure to the right rear of the diagram. These axes are similarly labeled as “x” and “y.” In this first diagram, four orange balloon-like shapes extend from a point at the origin out along the x- and y- axes in positive and negative directions covering just over half the length of the positive and negative x- and y- axes. Beneath the diagram is the label, “d subscript ( x superscript 2 minus y superscript 2 ).” The second diagram just right of the first is similar except the x, y, and z labels have been replaced in each instance with the letter L. Only a pair of the orange balloon-like shapes are present and extend from the origin above and below along the vertical axis. An orange toroidal or donut shape is positioned around the origin, oriented through the x- and y- axes. This shape extends out to about a third of the length of the positive and negative regions of the x- and y- axes. This diagram is labeled, “d subscript ( z superscript 2 ).” The third through fifth diagrams, similar to the first, show four orange balloon-like shapes. These diagrams differ however in the orientation of the shapes along the axes and the x-, y-, and z-axis labels have each been replaced with the letter L. Planes are added to the figures to help show the orientation differences with these diagrams. In the third diagram, a green plane is oriented vertically through the length of the x-axis and a blue plane is oriented horizontally through the length of the y-axis. The balloon shapes extend from the origin to the spaces between the positive z- and negative y- axes, positive z- and positive y- axes, negative z- and negative y- axes, and negative z- and positive y- axes. This diagram is labeled, “d subscript ( y z ).” In the fourth diagram, a green plane is oriented vertically through the x- and y- axes and a blue plane is oriented horizontally through the length of the x-axis. The balloon shapes extend from the origin to the spaces between the positive z- and negative x- axes, positive z- and positive x- axes, negative z- and negative x- axes, and negative z- and positive x- axes. This diagram is labeled “d subscript ( x z ).” In the fifth diagram, a pink plane is oriented vertically through the length of the y-axis and a green plane is oriented vertically through the length of the x-axis. The balloon shapes extend from the origin to the spaces between the positive x- and negative y- axes, positive x- and positive y- axes, negative x- and negative y- axes, and negative x- and positive y- axes. This diagram is labeled, “d subscript ( x y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199" y="1687794"/>
            <a:ext cx="8062913" cy="2369255"/>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19.33</a:t>
            </a:r>
          </a:p>
        </p:txBody>
      </p:sp>
    </p:spTree>
    <p:extLst>
      <p:ext uri="{BB962C8B-B14F-4D97-AF65-F5344CB8AC3E}">
        <p14:creationId xmlns:p14="http://schemas.microsoft.com/office/powerpoint/2010/main" val="3464966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E1083EC-C257-46E6-9989-100FDAA2EF2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octahedral complexes, the </a:t>
            </a:r>
            <a:r>
              <a:rPr lang="en-US" sz="1600" i="1" dirty="0" err="1"/>
              <a:t>e</a:t>
            </a:r>
            <a:r>
              <a:rPr lang="en-US" sz="1600" i="1" baseline="-25000" dirty="0" err="1"/>
              <a:t>g</a:t>
            </a:r>
            <a:r>
              <a:rPr lang="en-US" sz="1600" b="1" baseline="-25000" dirty="0"/>
              <a:t> </a:t>
            </a:r>
            <a:r>
              <a:rPr lang="en-US" sz="1600" dirty="0"/>
              <a:t>orbitals are destabilized (higher in energy) compared to the </a:t>
            </a:r>
            <a:r>
              <a:rPr lang="en-US" sz="1600" i="1" dirty="0"/>
              <a:t>t</a:t>
            </a:r>
            <a:r>
              <a:rPr lang="en-US" sz="1600" baseline="-25000" dirty="0"/>
              <a:t>2</a:t>
            </a:r>
            <a:r>
              <a:rPr lang="en-US" sz="1600" i="1" baseline="-25000" dirty="0"/>
              <a:t>g</a:t>
            </a:r>
            <a:r>
              <a:rPr lang="en-US" sz="1600" dirty="0"/>
              <a:t> orbitals because the ligands interact more strongly with the </a:t>
            </a:r>
            <a:r>
              <a:rPr lang="en-US" sz="1600" i="1" dirty="0"/>
              <a:t>d </a:t>
            </a:r>
            <a:r>
              <a:rPr lang="en-US" sz="1600" dirty="0"/>
              <a:t>orbitals at which they are pointed directly.</a:t>
            </a:r>
          </a:p>
        </p:txBody>
      </p:sp>
      <p:pic>
        <p:nvPicPr>
          <p:cNvPr id="2" name="Figure" descr="A diagram is shown with a vertical arrow pointing upward along the height of the diagram at its left side. This arrow is labeled, “E.” to the right of this arrow are two rows of squares outlined in yellow. The first row has three evenly spaced squares labeled left to right, “d subscript ( x y ),” “d subscript ( x z ),” and, “d subscript ( y z ).” The second row is positioned just above the first and includes two evenly spaced squares labeled, “d subscript ( z superscript 2 ),” and, “d subscript ( x superscript 2 minus y superscript 2 ).” At the right end of the diagram, a short horizontal line segment is drawn just right of the lower side of the rightmost square. A double sided arrow extends from this line segment to a second horizontal line segment directly above the first and right of the lower side of the squares in the second row. The arrow is labeled “ capital delta subscript oct.”. The lower horizontal line segment is similarly labeled “t subscript 2 g orbitals” and the upper line segment is labeled “e subscript g orbita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604" r="-106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19.34</a:t>
            </a:r>
          </a:p>
        </p:txBody>
      </p:sp>
    </p:spTree>
    <p:extLst>
      <p:ext uri="{BB962C8B-B14F-4D97-AF65-F5344CB8AC3E}">
        <p14:creationId xmlns:p14="http://schemas.microsoft.com/office/powerpoint/2010/main" val="1051651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9A203B7-E759-42A1-A93C-E75A6096470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10000"/>
          </a:bodyPr>
          <a:lstStyle/>
          <a:p>
            <a:r>
              <a:rPr lang="en-US" sz="1600" dirty="0"/>
              <a:t>Iron(II) complexes have six electrons in the 5</a:t>
            </a:r>
            <a:r>
              <a:rPr lang="en-US" sz="1600" i="1" dirty="0"/>
              <a:t>d</a:t>
            </a:r>
            <a:r>
              <a:rPr lang="en-US" sz="1600" dirty="0"/>
              <a:t> orbitals. In the absence of a crystal field, the orbitals are degenerate. For coordination complexes with strong-field ligands such as [Fe(CN)</a:t>
            </a:r>
            <a:r>
              <a:rPr lang="en-US" sz="1600" baseline="-25000" dirty="0"/>
              <a:t>6</a:t>
            </a:r>
            <a:r>
              <a:rPr lang="en-US" sz="1600" dirty="0"/>
              <a:t>]</a:t>
            </a:r>
            <a:r>
              <a:rPr lang="en-US" sz="1600" baseline="30000" dirty="0"/>
              <a:t>4−</a:t>
            </a:r>
            <a:r>
              <a:rPr lang="en-US" sz="1600" dirty="0"/>
              <a:t>, </a:t>
            </a:r>
            <a:r>
              <a:rPr lang="en-US" sz="1600" dirty="0" err="1"/>
              <a:t>Δ</a:t>
            </a:r>
            <a:r>
              <a:rPr lang="en-US" sz="1600" baseline="-25000" dirty="0" err="1"/>
              <a:t>oct</a:t>
            </a:r>
            <a:r>
              <a:rPr lang="en-US" sz="1600" dirty="0"/>
              <a:t> is greater than P, and the electrons pair in the lower energy </a:t>
            </a:r>
            <a:r>
              <a:rPr lang="en-US" sz="1600" i="1" dirty="0"/>
              <a:t>t</a:t>
            </a:r>
            <a:r>
              <a:rPr lang="en-US" sz="1600" baseline="-25000" dirty="0"/>
              <a:t>2</a:t>
            </a:r>
            <a:r>
              <a:rPr lang="en-US" sz="1600" i="1" baseline="-25000" dirty="0"/>
              <a:t>g</a:t>
            </a:r>
            <a:r>
              <a:rPr lang="en-US" sz="1600" dirty="0"/>
              <a:t> orbitals before occupying the </a:t>
            </a:r>
            <a:r>
              <a:rPr lang="en-US" sz="1600" i="1" dirty="0" err="1"/>
              <a:t>e</a:t>
            </a:r>
            <a:r>
              <a:rPr lang="en-US" sz="1600" i="1" baseline="-25000" dirty="0" err="1"/>
              <a:t>g</a:t>
            </a:r>
            <a:r>
              <a:rPr lang="en-US" sz="1600" dirty="0"/>
              <a:t> orbitals. With weak-field ligands such as H</a:t>
            </a:r>
            <a:r>
              <a:rPr lang="en-US" sz="1600" baseline="-25000" dirty="0"/>
              <a:t>2</a:t>
            </a:r>
            <a:r>
              <a:rPr lang="en-US" sz="1600" dirty="0"/>
              <a:t>O, the ligand field splitting is less than the pairing energy, </a:t>
            </a:r>
            <a:r>
              <a:rPr lang="en-US" sz="1600" dirty="0" err="1"/>
              <a:t>Δ</a:t>
            </a:r>
            <a:r>
              <a:rPr lang="en-US" sz="1600" baseline="-25000" dirty="0" err="1"/>
              <a:t>oct</a:t>
            </a:r>
            <a:r>
              <a:rPr lang="en-US" sz="1600" dirty="0"/>
              <a:t> less than P, so the electrons occupy all </a:t>
            </a:r>
            <a:r>
              <a:rPr lang="en-US" sz="1600" i="1" dirty="0"/>
              <a:t>d</a:t>
            </a:r>
            <a:r>
              <a:rPr lang="en-US" sz="1600" dirty="0"/>
              <a:t> orbitals singly before any pairing occurs.</a:t>
            </a:r>
          </a:p>
        </p:txBody>
      </p:sp>
      <p:pic>
        <p:nvPicPr>
          <p:cNvPr id="2" name="Figure" descr="A diagram is shown with a vertical arrow pointing upward along the height of the diagram at its left side. This arrow is labeled, “E.” to the right of this arrow are several rows of squares outlined in yellow. The first row has three linked squares at the lower right side of the diagram labeled, “[ F e ( C N ) subscript 6 ] superscript 4 negative sign.” Each square contains two half arrows, with the left half arrow pointing up and the right half arrow pointing down. A second row is positioned just above and to the left of the first, with the bottom of the squares at a height equal with the top of the squares in the first row. This group is also composed of 3 linked squares. The square to the left contains two half arrows, with the left half arrow pointing up and the right half arrow pointing down. The remaining two squares in this row only have upward pointing half arrows. At the bottom of the figure, just below this group is the label “[ F e ( H subscript 2 O ) subscript 6] superscript 2 plus sign.” To the left of this row, a third row that includes 5 linked squares is positioned with the lower edge of the squares at a height equal to the tops of the squares in row two. The square to the left contains two half arrows, one up and one down. All other squares in this group contain single upward pointing arrows. At the bottom of the figure beneath this row appears the label, “F e superscript 2 plus sign no ligands.” A fourth row composed of 2 linked squares appears to the right and above the second row. The lower edge of the squares is at a height level with the top of the squares of the third row. Each of these squares contains a single upward pointing half arrow. A fifth row of 2 squares is positioned above and to the right directly above the first row with the base of the squares positioned at a level equal to the top of the previous row of squares. These squares are empty. At the right of the diagram, a short horizontal line segment is drawn just right of the lower side of the rightmost square of the first row. A double-headed arrow extends from this line segment to a second horizontal line segment directly above the first and right of the lower side of the fifth row of squares. The arrow is labeled, “Low spin, large delta subscript oct,” to the right. The lower horizontal line segment is similarly labeled, “t subscript 2 g,” and the upper line segment is labeled, “e subscript g.” To the right of the second and fourth rows, a short horizontal line segment is drawn just right of the lower side of the rightmost square of the second row. A double-headed arrow extends from this line segment to a second horizontal line segment directly above the first and right of the lower side of the fourth row of squares. The arrow is labeled, “High spin, small capital delta subscript oct,” to the right. The lower horizontal line segment is similarly labeled, “t subscript 2 g,” and the upper line segment is labeled, “e subscript 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3550" b="-1355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19.35</a:t>
            </a:r>
          </a:p>
        </p:txBody>
      </p:sp>
    </p:spTree>
    <p:extLst>
      <p:ext uri="{BB962C8B-B14F-4D97-AF65-F5344CB8AC3E}">
        <p14:creationId xmlns:p14="http://schemas.microsoft.com/office/powerpoint/2010/main" val="1502023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672E63F-4675-40DA-B629-41F5EFD9DB6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diagram shows the orientation of the tetrahedral ligands with respect to the axis system for the orbitals.</a:t>
            </a:r>
          </a:p>
        </p:txBody>
      </p:sp>
      <p:pic>
        <p:nvPicPr>
          <p:cNvPr id="2" name="Figure" descr="This figure includes a three dimensional diagram. At the origin appears the letter M. An arrow, labeled, “z,” at its tip, points upward through the center. An arrow, labeled, “x,” at its tip, points right through the center. A third arrow, labeled, “y,” at its tip, points through the center from the left front to the right back portion of the diagram. A rectangular prism is drawn in green, extending out approximately three-quarters of the lengths from the origin along the positive and negative x-, y-, and z- axes. Small red spheres are positioned at the left upper front, right upper back, right lower front, and left lower back vertices of the prism. Red lines extend from the central M through the prism to these four small red sphe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43" r="-2584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19.36</a:t>
            </a:r>
          </a:p>
        </p:txBody>
      </p:sp>
    </p:spTree>
    <p:extLst>
      <p:ext uri="{BB962C8B-B14F-4D97-AF65-F5344CB8AC3E}">
        <p14:creationId xmlns:p14="http://schemas.microsoft.com/office/powerpoint/2010/main" val="3233991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3AAD8B6-4FCA-424C-AF22-AC8F94F774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is shown with a vertical arrow pointing upward along the height of the diagram at its left side. This arrow is labeled, “E.” to the right of this arrow are two rows of squares outlined in yellow. The first row has two adjacent squares. The second row is positioned just above the first and includes three adjacent squares. At the right side of the diagram, a short horizontal line segment is drawn just right of the lower side of the rightmost square in the first row. A double-headed arrow extends from this line segment to a second horizontal line segment directly above the first and right of the lower side of the squares in the second row. The arrow is labeled, “small capital delta subscript tet,” to the right. The lower horizontal line segment is similarly labeled, “e subscript,” and the upper line segment is labeled, “t subscript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38" b="43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19.8</a:t>
            </a:r>
          </a:p>
        </p:txBody>
      </p:sp>
    </p:spTree>
    <p:extLst>
      <p:ext uri="{BB962C8B-B14F-4D97-AF65-F5344CB8AC3E}">
        <p14:creationId xmlns:p14="http://schemas.microsoft.com/office/powerpoint/2010/main" val="348126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15047FC-D97C-4E4B-BDFE-F3668A4B632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Europium is used in display screens for televisions, computer monitors, and cell phones.</a:t>
            </a:r>
          </a:p>
          <a:p>
            <a:pPr marL="342900" indent="-342900">
              <a:buAutoNum type="alphaLcParenBoth"/>
            </a:pPr>
            <a:r>
              <a:rPr lang="en-US" sz="1600" dirty="0"/>
              <a:t>Neodymium magnets are commonly found in computer hard drives. (credit b: modification of work by “KUERT </a:t>
            </a:r>
            <a:r>
              <a:rPr lang="de-DE" sz="1600" dirty="0"/>
              <a:t>Datenrettung”/</a:t>
            </a:r>
            <a:r>
              <a:rPr lang="de-DE" sz="1600" dirty="0" err="1"/>
              <a:t>Flickr</a:t>
            </a:r>
            <a:r>
              <a:rPr lang="de-DE" sz="1600" dirty="0"/>
              <a:t>)</a:t>
            </a:r>
            <a:endParaRPr lang="en-US" sz="1600" dirty="0"/>
          </a:p>
        </p:txBody>
      </p:sp>
      <p:pic>
        <p:nvPicPr>
          <p:cNvPr id="2" name="Figure" descr="This figure contains two images. Figure a shows a background with approximately half of the background to the upper right covered by a dark blue quarter circle. The remainder of the background is red. On top of this surface are 15 vertical columns of light blue dots, which are evenly spaced with gaps between them approximately equal to the width of the columns. In figure b, a computer hard drive is shown. It consists of a thin black plastic rectangular frame on which a thin disk with a metallic appearance is placed. A curved grey shape lies outside of this disk in the rectangular frame and is circled in red. This curved shape has a thin, pointed extension that reaches to the surface of the metallic dis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72" r="-8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a:t>
            </a:r>
          </a:p>
        </p:txBody>
      </p:sp>
    </p:spTree>
    <p:extLst>
      <p:ext uri="{BB962C8B-B14F-4D97-AF65-F5344CB8AC3E}">
        <p14:creationId xmlns:p14="http://schemas.microsoft.com/office/powerpoint/2010/main" val="2270469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4D30054-EDF3-4B3C-975F-2760420D00E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is shown with four rows of vertically oriented rectangles. The lower level has two rectangles with a space between them. The rectangle on the left is labeled, “d subscript x z,” below. The rectangle to its right is similarly labeled, “d subscript y z.” Just above, the second row contains only 1 rectangle above and between the lower two. This rectangle is labeled, “d subscript z squared.” Just above, the third row contains only 1 rectangle directly above. This rectangle is labeled, “d subscript x z.” Just above, the fourth row contains only 1 rectangle directly above. This rectangle is labeled, “d subscript x squared minus y squa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8161" b="-28161"/>
          <a:stretch>
            <a:fillRect/>
          </a:stretch>
        </p:blipFill>
        <p:spPr/>
      </p:pic>
      <p:pic>
        <p:nvPicPr>
          <p:cNvPr id="8" name="OpenStaxLogo" descr="OpenStax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smtClean="0"/>
              <a:t>UNFIGURE</a:t>
            </a:r>
            <a:r>
              <a:rPr lang="en-US" baseline="0" dirty="0" smtClean="0"/>
              <a:t> 19.1</a:t>
            </a:r>
            <a:endParaRPr lang="en-US" dirty="0"/>
          </a:p>
        </p:txBody>
      </p:sp>
    </p:spTree>
    <p:extLst>
      <p:ext uri="{BB962C8B-B14F-4D97-AF65-F5344CB8AC3E}">
        <p14:creationId xmlns:p14="http://schemas.microsoft.com/office/powerpoint/2010/main" val="301474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7EC9405-3E98-419D-9128-320ECF9A872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200" dirty="0"/>
              <a:t>An object is black if it absorbs all colors of light. If it reflects all colors of light, it is white. An object has a color if it absorbs all colors except one, such as this yellow strip. The strip also appears yellow if it absorbs the complementary color from white light (in this case, indigo).</a:t>
            </a:r>
          </a:p>
          <a:p>
            <a:pPr marL="342900" indent="-342900">
              <a:buAutoNum type="alphaLcParenBoth"/>
            </a:pPr>
            <a:r>
              <a:rPr lang="en-US" sz="1200" dirty="0"/>
              <a:t>Complementary colors are located directly across from one another on the color wheel.</a:t>
            </a:r>
          </a:p>
          <a:p>
            <a:pPr marL="342900" indent="-342900">
              <a:buAutoNum type="alphaLcParenBoth"/>
            </a:pPr>
            <a:r>
              <a:rPr lang="en-US" sz="1200" dirty="0"/>
              <a:t> A solution of [Cu(NH</a:t>
            </a:r>
            <a:r>
              <a:rPr lang="en-US" sz="1200" baseline="-25000" dirty="0"/>
              <a:t>3</a:t>
            </a:r>
            <a:r>
              <a:rPr lang="en-US" sz="1200" dirty="0"/>
              <a:t>)</a:t>
            </a:r>
            <a:r>
              <a:rPr lang="en-US" sz="1200" baseline="-25000" dirty="0"/>
              <a:t>4</a:t>
            </a:r>
            <a:r>
              <a:rPr lang="en-US" sz="1200" dirty="0"/>
              <a:t>]</a:t>
            </a:r>
            <a:r>
              <a:rPr lang="en-US" sz="1200" baseline="30000" dirty="0"/>
              <a:t>2+ </a:t>
            </a:r>
            <a:r>
              <a:rPr lang="en-US" sz="1200" dirty="0"/>
              <a:t>ions absorbs red and orange light, so the transmitted light appears as the complementary color, blue.</a:t>
            </a:r>
          </a:p>
        </p:txBody>
      </p:sp>
      <p:pic>
        <p:nvPicPr>
          <p:cNvPr id="2" name="Figure" descr="This figure includes three diagrams. In a, red, orange, yellow, green, blue, indigo, and violet incident arrows point from the upper left to the lower right toward one black, one white, and two yellow rectangular surfaces. No arrows are indicated leaving the black surface. On the white surface, arrows of all included colors extend from the surface of the rectangle extending from just right of the tips of the incident arrows that approach the rectangle to the upper right. For the first yellow surface, only a yellow arrow extends from a point just past the tip of the yellow incident arrow to the upper right. For the second yellow surface, all colors of arrows except indigo extend from points just past the tips of the incident arrows to the upper right. In b, a circle shaded in red at the upper left blends to orange, yellow, green, blue, indigo, and violet moving clockwise about the circle. The leftmost side of the red region has a radius that is labeled, “800 n m,” at the edge of the circle. A radius drawn to the top of the circle in the red-orange region is labeled, “620 n m.” A radius drawn to a point near the center of the first quadrant of the circle in the orange-yellow region is labeled, “580 n m.” A radius drawn to a point near the center of the second quadrant of the circle in the yellow-green region is labeled, “560 n m.” A radius drawn to the bottom of the circle in the blue region is labeled, “490 n m.” A radius drawn to a point near the center of the third quadrant of the circle in the indigo region is labeled, “430 n m.” An unlabeled radius is drawn to the leftmost point on the circle in the violet region. The violet region ends where the red region began on the circle. This radius is labeled, “400 n m,” just to the left and below the, “800 n m,” label associated with the red region. In c, a test tube containing a blue substance is shown. To the left of the test tube, incident colored arrows are shown pointing to the test tube. The colors of the arrows in order from bottom to top are red, orange, yellow, green, blue, indigo, and violet. Above these arrows is the label, “White light.” To the right of the test tube, yellow, green, blue, indigo, and violet arrows point right. These arrows are positioned at the same level on the test tube as their matching incident arrows on the left of the test tube. Above these arrows is the label, “Blue-appearing ligh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1791" r="-4179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19.37</a:t>
            </a:r>
          </a:p>
        </p:txBody>
      </p:sp>
    </p:spTree>
    <p:extLst>
      <p:ext uri="{BB962C8B-B14F-4D97-AF65-F5344CB8AC3E}">
        <p14:creationId xmlns:p14="http://schemas.microsoft.com/office/powerpoint/2010/main" val="3674199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6BF139B-8323-4A86-B112-63DC90EA688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partially filled d orbitals of the stable ions Cr</a:t>
            </a:r>
            <a:r>
              <a:rPr lang="en-US" sz="1600" baseline="30000" dirty="0"/>
              <a:t>3+</a:t>
            </a:r>
            <a:r>
              <a:rPr lang="en-US" sz="1600" dirty="0"/>
              <a:t>(</a:t>
            </a:r>
            <a:r>
              <a:rPr lang="en-US" sz="1600" i="1" dirty="0" err="1"/>
              <a:t>aq</a:t>
            </a:r>
            <a:r>
              <a:rPr lang="en-US" sz="1600" dirty="0"/>
              <a:t>), Fe</a:t>
            </a:r>
            <a:r>
              <a:rPr lang="en-US" sz="1600" baseline="30000" dirty="0"/>
              <a:t>3+</a:t>
            </a:r>
            <a:r>
              <a:rPr lang="en-US" sz="1600" dirty="0"/>
              <a:t>(</a:t>
            </a:r>
            <a:r>
              <a:rPr lang="en-US" sz="1600" i="1" dirty="0" err="1"/>
              <a:t>aq</a:t>
            </a:r>
            <a:r>
              <a:rPr lang="en-US" sz="1600" dirty="0"/>
              <a:t>), and Co</a:t>
            </a:r>
            <a:r>
              <a:rPr lang="en-US" sz="1600" baseline="30000" dirty="0"/>
              <a:t>2+</a:t>
            </a:r>
            <a:r>
              <a:rPr lang="en-US" sz="1600" dirty="0"/>
              <a:t>(</a:t>
            </a:r>
            <a:r>
              <a:rPr lang="en-US" sz="1600" i="1" dirty="0" err="1"/>
              <a:t>aq</a:t>
            </a:r>
            <a:r>
              <a:rPr lang="en-US" sz="1600" dirty="0"/>
              <a:t>) (left, center and right, respectively) give rise to various colors. (credit: </a:t>
            </a:r>
            <a:r>
              <a:rPr lang="en-US" sz="1600" dirty="0" err="1"/>
              <a:t>Sahar</a:t>
            </a:r>
            <a:r>
              <a:rPr lang="en-US" sz="1600" dirty="0"/>
              <a:t> </a:t>
            </a:r>
            <a:r>
              <a:rPr lang="en-US" sz="1600" dirty="0" err="1"/>
              <a:t>Atwa</a:t>
            </a:r>
            <a:r>
              <a:rPr lang="en-US" sz="1600" dirty="0"/>
              <a:t>)</a:t>
            </a:r>
          </a:p>
        </p:txBody>
      </p:sp>
      <p:pic>
        <p:nvPicPr>
          <p:cNvPr id="2" name="Figure" descr="This figure shows three containers filled with liquids of different colors. The first appears to be purple, the second, orange, and the third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19.38</a:t>
            </a:r>
          </a:p>
        </p:txBody>
      </p:sp>
    </p:spTree>
    <p:extLst>
      <p:ext uri="{BB962C8B-B14F-4D97-AF65-F5344CB8AC3E}">
        <p14:creationId xmlns:p14="http://schemas.microsoft.com/office/powerpoint/2010/main" val="2468656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38AD33D-62A4-4E5A-A06A-E69E1A6CCD5B}"/>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Both </a:t>
            </a:r>
            <a:r>
              <a:rPr lang="en-US" sz="1600" dirty="0">
                <a:solidFill>
                  <a:srgbClr val="6CB255"/>
                </a:solidFill>
              </a:rPr>
              <a:t>(a) </a:t>
            </a:r>
            <a:r>
              <a:rPr lang="en-US" sz="1600" dirty="0" err="1"/>
              <a:t>hexaaquairon</a:t>
            </a:r>
            <a:r>
              <a:rPr lang="en-US" sz="1600" dirty="0"/>
              <a:t>(II) sulfate and </a:t>
            </a:r>
            <a:r>
              <a:rPr lang="en-US" sz="1600" dirty="0">
                <a:solidFill>
                  <a:srgbClr val="6CB255"/>
                </a:solidFill>
              </a:rPr>
              <a:t>(b) </a:t>
            </a:r>
            <a:r>
              <a:rPr lang="en-US" sz="1600" dirty="0"/>
              <a:t>potassium </a:t>
            </a:r>
            <a:r>
              <a:rPr lang="en-US" sz="1600" dirty="0" err="1"/>
              <a:t>hexacyanoferrate</a:t>
            </a:r>
            <a:r>
              <a:rPr lang="en-US" sz="1600" dirty="0"/>
              <a:t>(II) contain </a:t>
            </a:r>
            <a:r>
              <a:rPr lang="en-US" sz="1600" i="1" dirty="0"/>
              <a:t>d</a:t>
            </a:r>
            <a:r>
              <a:rPr lang="en-US" sz="1600" baseline="30000" dirty="0"/>
              <a:t>6</a:t>
            </a:r>
            <a:r>
              <a:rPr lang="en-US" sz="1600" dirty="0"/>
              <a:t> iron(II) octahedral metal centers, but they absorb photons in different ranges of the visible spectrum.</a:t>
            </a:r>
          </a:p>
        </p:txBody>
      </p:sp>
      <p:pic>
        <p:nvPicPr>
          <p:cNvPr id="2" name="Figure" descr="Two photos are shown. Photo a on the left shows a small mound of a white crystalline powder with a very faint yellow tint on a watch glass. Photo b shows a small mound of a yellow-tan crystalline pow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23" b="-41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19.39</a:t>
            </a:r>
          </a:p>
        </p:txBody>
      </p:sp>
    </p:spTree>
    <p:extLst>
      <p:ext uri="{BB962C8B-B14F-4D97-AF65-F5344CB8AC3E}">
        <p14:creationId xmlns:p14="http://schemas.microsoft.com/office/powerpoint/2010/main" val="2517196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2F9A9C8-F19E-4914-A53B-9C41DF4973A1}"/>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Copper(I) complexes with </a:t>
            </a:r>
            <a:r>
              <a:rPr lang="en-US" sz="1600" i="1" dirty="0"/>
              <a:t>d</a:t>
            </a:r>
            <a:r>
              <a:rPr lang="en-US" sz="1600" baseline="30000" dirty="0"/>
              <a:t>10</a:t>
            </a:r>
            <a:r>
              <a:rPr lang="en-US" sz="1600" dirty="0"/>
              <a:t> configurations such as </a:t>
            </a:r>
            <a:r>
              <a:rPr lang="en-US" sz="1600" dirty="0" err="1"/>
              <a:t>CuI</a:t>
            </a:r>
            <a:r>
              <a:rPr lang="en-US" sz="1600" dirty="0"/>
              <a:t> tend to be colorless, whereas </a:t>
            </a:r>
            <a:r>
              <a:rPr lang="en-US" sz="1600" dirty="0">
                <a:solidFill>
                  <a:srgbClr val="6CB255"/>
                </a:solidFill>
              </a:rPr>
              <a:t>(b) </a:t>
            </a:r>
            <a:r>
              <a:rPr lang="en-US" sz="1600" i="1" dirty="0"/>
              <a:t>d</a:t>
            </a:r>
            <a:r>
              <a:rPr lang="en-US" sz="1600" baseline="30000" dirty="0"/>
              <a:t>9</a:t>
            </a:r>
            <a:r>
              <a:rPr lang="en-US" sz="1600" dirty="0"/>
              <a:t> copper(II) complexes such as Cu(NO</a:t>
            </a:r>
            <a:r>
              <a:rPr lang="en-US" sz="1600" baseline="-25000" dirty="0"/>
              <a:t>3</a:t>
            </a:r>
            <a:r>
              <a:rPr lang="en-US" sz="1600" dirty="0"/>
              <a:t>)</a:t>
            </a:r>
            <a:r>
              <a:rPr lang="en-US" sz="1600" baseline="-25000" dirty="0"/>
              <a:t>2</a:t>
            </a:r>
            <a:r>
              <a:rPr lang="en-US" sz="1600" baseline="30000" dirty="0"/>
              <a:t>.</a:t>
            </a:r>
            <a:r>
              <a:rPr lang="en-US" sz="1600" dirty="0"/>
              <a:t>5H</a:t>
            </a:r>
            <a:r>
              <a:rPr lang="en-US" sz="1600" baseline="-25000" dirty="0"/>
              <a:t>2</a:t>
            </a:r>
            <a:r>
              <a:rPr lang="en-US" sz="1600" dirty="0"/>
              <a:t>O are brightly colored.</a:t>
            </a:r>
          </a:p>
        </p:txBody>
      </p:sp>
      <p:pic>
        <p:nvPicPr>
          <p:cNvPr id="2" name="Figure" descr="Two photos are shown. Photo a on the left shows a small mound of a white crystalline powder on a watch glass. Photo b shows a small mound of a bright blue crystalline pow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53" r="-11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19.40</a:t>
            </a:r>
          </a:p>
        </p:txBody>
      </p:sp>
    </p:spTree>
    <p:extLst>
      <p:ext uri="{BB962C8B-B14F-4D97-AF65-F5344CB8AC3E}">
        <p14:creationId xmlns:p14="http://schemas.microsoft.com/office/powerpoint/2010/main" val="352934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291595C-A8F8-465E-984D-1E700BDFDD8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Transition metals of the first transition series can form compounds with varying oxidation states.</a:t>
            </a:r>
          </a:p>
        </p:txBody>
      </p:sp>
      <p:pic>
        <p:nvPicPr>
          <p:cNvPr id="2" name="Figure" descr="A table is shown with 10 columns and 8 rows. The first row is the header, which shows element symbols with atomic numbers as superscripts to the upper left of the element symbols. The following element symbols and numbers are shown in this manner; S c 21, T i 22, V 23, C r 24, M n 25, F e 26, C o 27, N i 28, C u 29, and Z n 30. The second row shows the value 1 plus under C u. The third row shows the value 2 plus under V, C r, M n, F e, C o, N i, C u, and Z n. The fourth row shows the value 3 plus under S c, T i, V, C r, M n, F e, C o, N i, and C u. The fifth row shows the value 4 plus under T I, V, C r, and M n. The sixth row shows the value 5 plus only under V. The seventh row shows the value 6 plus under C r, M n, and F e. The eighth row shows the value 7 plus under M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729" b="-52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19.4</a:t>
            </a:r>
          </a:p>
        </p:txBody>
      </p:sp>
    </p:spTree>
    <p:extLst>
      <p:ext uri="{BB962C8B-B14F-4D97-AF65-F5344CB8AC3E}">
        <p14:creationId xmlns:p14="http://schemas.microsoft.com/office/powerpoint/2010/main" val="362088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9DF4506-B15E-46E1-B7D3-3D60A591501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Transition metals occur in nature in various forms. Examples include</a:t>
            </a:r>
            <a:r>
              <a:rPr lang="en-US" sz="1600" dirty="0">
                <a:solidFill>
                  <a:srgbClr val="6CB255"/>
                </a:solidFill>
              </a:rPr>
              <a:t> (a) </a:t>
            </a:r>
            <a:r>
              <a:rPr lang="en-US" sz="1600" dirty="0"/>
              <a:t>a nugget of copper, </a:t>
            </a:r>
            <a:r>
              <a:rPr lang="en-US" sz="1600" dirty="0">
                <a:solidFill>
                  <a:srgbClr val="6CB255"/>
                </a:solidFill>
              </a:rPr>
              <a:t>(b) </a:t>
            </a:r>
            <a:r>
              <a:rPr lang="en-US" sz="1600" dirty="0"/>
              <a:t>a deposit of gold, and </a:t>
            </a:r>
            <a:r>
              <a:rPr lang="en-US" sz="1600" dirty="0">
                <a:solidFill>
                  <a:srgbClr val="6CB255"/>
                </a:solidFill>
              </a:rPr>
              <a:t>(c) </a:t>
            </a:r>
            <a:r>
              <a:rPr lang="en-US" sz="1600" dirty="0"/>
              <a:t>an ore containing oxidized iron. (credit a: modification of work by http://images-of-</a:t>
            </a:r>
            <a:r>
              <a:rPr lang="en-US" sz="1600" dirty="0" err="1"/>
              <a:t>elements.com</a:t>
            </a:r>
            <a:r>
              <a:rPr lang="en-US" sz="1600" dirty="0"/>
              <a:t>/copper-2.jpg; credit c: modification of work by http://images-of-</a:t>
            </a:r>
            <a:r>
              <a:rPr lang="en-US" sz="1600" dirty="0" err="1"/>
              <a:t>elements.com</a:t>
            </a:r>
            <a:r>
              <a:rPr lang="en-US" sz="1600" dirty="0"/>
              <a:t>/iron-</a:t>
            </a:r>
            <a:r>
              <a:rPr lang="en-US" sz="1600" dirty="0" err="1"/>
              <a:t>ore.jpg</a:t>
            </a:r>
            <a:r>
              <a:rPr lang="en-US" sz="1600" dirty="0"/>
              <a:t>)</a:t>
            </a:r>
          </a:p>
        </p:txBody>
      </p:sp>
      <p:pic>
        <p:nvPicPr>
          <p:cNvPr id="2" name="Figure" descr="Three images are provided. In a, a smooth chunk of a copper-colored metal with an uneven surface is shown. In b, a dull gold chunk of a metal is shown. This chunk has a rough surface to which smaller chunks appear to be attached. In c, a rust colored chunk of a solid material with a dull surface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503" b="-175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19.5</a:t>
            </a:r>
          </a:p>
        </p:txBody>
      </p:sp>
    </p:spTree>
    <p:extLst>
      <p:ext uri="{BB962C8B-B14F-4D97-AF65-F5344CB8AC3E}">
        <p14:creationId xmlns:p14="http://schemas.microsoft.com/office/powerpoint/2010/main" val="305120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E28D7D8-4CED-468B-A4A3-D5AF515862A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Within a blast furnace, different reactions occur in different temperature zones. Carbon monoxide is generated in the hotter bottom regions and rises upward to reduce the iron oxides to pure iron through a series of reactions that take place in the upper regions.</a:t>
            </a:r>
          </a:p>
        </p:txBody>
      </p:sp>
      <p:pic>
        <p:nvPicPr>
          <p:cNvPr id="2" name="Figure" descr="A diagram of a blast furnace is shown. The furnace has a cylindrical shape that is oriented vertically. A pipe at the lower left side of the figure is shaded yellow and is labeled “Slag.” It connects to an interior chamber. Situated at a level just below this piping on the right side of the figure is another pipe that is shaded orange. It opens at the lower right side of the figure. The orange-shaded substance at the bottom of the chamber that matches the contents of the pipe to its right is labeled “Molten iron.” The pipe has an arrow exiting to the right pointing to the label “Outlet.” Just above the slag and molten iron regions is narrower tubing on both the left and right sides of the chamber which lead slightly up and out from the central chamber to small oval shapes. These shapes are labeled, “Preheated air.” The region just above the points of entry of these two pipes or tubes into the chamber is a white region in which small rust-colored chunks of material appear suspended. This region tapers slightly to the bottom of the furnace. The region above has an orange background in which small rust-colored chunks are similarly suspended. This region fills nearly half of the interior of the furnace. Above this region is a grey shaded region. At the very top of the furnace, black line segments indicate directed openings through which small rust-colored chunks of material appear to be entering the furnace from the top. This material is labeled, “Roasted ore, coke, limestone.” Exiting the grey shaded interior region to the right is a pipe. An arrow points right exiting the pipe pointing to the label “C O, C O subscript 2, N subscript 2.” At the right side of the figure, furnace heights are labeled in order of increasing height between the outlet pipes, followed by temperatures and associated chemical reactions. Just above the pipe labeled, “Outlet,” no chemical equation appears right of, “5 f t, 1510 degrees C.” To the right of, “15 f t, 1300 degrees C,” is the equation, “C plus O subscript 2 right pointing arrow C O subscript 2.” To the right of, “25 f t, 1125 degrees C,” are the two equations, “C a O plus S i O subscript 2 right pointing arrow C a S i O subscript 3” and “C plus C O subscript 2 right pointing arrow 2 C O.” To the right of, “35 f t, 945 degrees C,” are the two equations, “C a C O subscript 3 right pointing arrow C a O plus C O subscript 2,” and, “C plus C O subscript 2 right pointing arrow 2 C O.” To the right of, “45 f t, 865 degrees C,” is the equation, “C plus C O subscript 2 right pointing arrow 2 C O.” To the right of, “55 f t, 525 degrees C,” is the equation “F e O plus C O right pointing arrow F e plus C O subscript 2.” To the right of, “65 f t, 410 degrees C,” is the equation, “F e subscript 3 O subscript 4 plus C O right pointing arrow 3 F e O plus C O subscript 2.” To the right of “75 f t, 230 degrees C,” is the equation, “3 F e subscript 2 O subscript 3 plus C O right pointing arrow 2 F e subscript 3 O subscript 4 plus C O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994" r="-339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19.6</a:t>
            </a:r>
          </a:p>
        </p:txBody>
      </p:sp>
    </p:spTree>
    <p:extLst>
      <p:ext uri="{BB962C8B-B14F-4D97-AF65-F5344CB8AC3E}">
        <p14:creationId xmlns:p14="http://schemas.microsoft.com/office/powerpoint/2010/main" val="311557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DC1D275-F142-456B-B09F-1F6404029FC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Molten iron is shown being cast as steel. (credit: Clint Budd)</a:t>
            </a:r>
          </a:p>
        </p:txBody>
      </p:sp>
      <p:pic>
        <p:nvPicPr>
          <p:cNvPr id="2" name="Figure" descr="This figure shows a photo of molten iron. A bright yellow-orange glow appears just left of center in the figure. Smoke appears to be rising toward the top center of the figure. Just below and to the right, sparks appear to be fall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359" r="-653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19.7</a:t>
            </a:r>
          </a:p>
        </p:txBody>
      </p:sp>
    </p:spTree>
    <p:extLst>
      <p:ext uri="{BB962C8B-B14F-4D97-AF65-F5344CB8AC3E}">
        <p14:creationId xmlns:p14="http://schemas.microsoft.com/office/powerpoint/2010/main" val="260916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9557E2A-80F6-4ADB-9A9B-15F02A99BF6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Blister copper is obtained during the conversion of copper-containing ore into pure copper. (credit: </a:t>
            </a:r>
            <a:r>
              <a:rPr lang="hu-HU" sz="1600" dirty="0"/>
              <a:t>“Tortie tude”/Wikimedia Commons)</a:t>
            </a:r>
            <a:endParaRPr lang="en-US" sz="1600" dirty="0"/>
          </a:p>
        </p:txBody>
      </p:sp>
      <p:pic>
        <p:nvPicPr>
          <p:cNvPr id="2" name="Figure" descr="This figure shows a large, dull, black, lumpy mass with small, metallic flecks displayed on a clear, colorless rectangular solid b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953" r="-809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19.8</a:t>
            </a:r>
          </a:p>
        </p:txBody>
      </p:sp>
    </p:spTree>
    <p:extLst>
      <p:ext uri="{BB962C8B-B14F-4D97-AF65-F5344CB8AC3E}">
        <p14:creationId xmlns:p14="http://schemas.microsoft.com/office/powerpoint/2010/main" val="505804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4186</Words>
  <Application>Microsoft Office PowerPoint</Application>
  <PresentationFormat>On-screen Show (4:3)</PresentationFormat>
  <Paragraphs>139</Paragraphs>
  <Slides>44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Arial Black</vt:lpstr>
      <vt:lpstr>Calibri</vt:lpstr>
      <vt:lpstr>Essential</vt:lpstr>
      <vt:lpstr>CHEMISTRY</vt:lpstr>
      <vt:lpstr>Figure 19.1</vt:lpstr>
      <vt:lpstr>Figure 19.2</vt:lpstr>
      <vt:lpstr>Figure 19.3</vt:lpstr>
      <vt:lpstr>Figure 19.4</vt:lpstr>
      <vt:lpstr>Figure 19.5</vt:lpstr>
      <vt:lpstr>Figure 19.6</vt:lpstr>
      <vt:lpstr>Figure 19.7</vt:lpstr>
      <vt:lpstr>Figure 19.8</vt:lpstr>
      <vt:lpstr>Figure 19.9</vt:lpstr>
      <vt:lpstr>Figure 19.10</vt:lpstr>
      <vt:lpstr>Figure 19.11</vt:lpstr>
      <vt:lpstr>Figure 19.12</vt:lpstr>
      <vt:lpstr>Figure 19.13</vt:lpstr>
      <vt:lpstr>Figure 19.14</vt:lpstr>
      <vt:lpstr>Figure 19.15</vt:lpstr>
      <vt:lpstr>Figure 19.16</vt:lpstr>
      <vt:lpstr>Figure 19.17</vt:lpstr>
      <vt:lpstr>Figure 19.18</vt:lpstr>
      <vt:lpstr>Figure 19.19</vt:lpstr>
      <vt:lpstr>Figure 19.20</vt:lpstr>
      <vt:lpstr>Figure 19.21</vt:lpstr>
      <vt:lpstr>Figure 19.22</vt:lpstr>
      <vt:lpstr>Example 19.5</vt:lpstr>
      <vt:lpstr>Figure 19.23</vt:lpstr>
      <vt:lpstr>Figure 19.24</vt:lpstr>
      <vt:lpstr>Figure 19.25</vt:lpstr>
      <vt:lpstr>Figure 19.26</vt:lpstr>
      <vt:lpstr>Figure 19.27</vt:lpstr>
      <vt:lpstr>Figure 19.28</vt:lpstr>
      <vt:lpstr>Figure 19.29</vt:lpstr>
      <vt:lpstr>Figure 19.30</vt:lpstr>
      <vt:lpstr>Figure 19.31</vt:lpstr>
      <vt:lpstr>Figure 19.32</vt:lpstr>
      <vt:lpstr>Figure 19.33</vt:lpstr>
      <vt:lpstr>Figure 19.34</vt:lpstr>
      <vt:lpstr>Figure 19.35</vt:lpstr>
      <vt:lpstr>Figure 19.36</vt:lpstr>
      <vt:lpstr>Example 19.8</vt:lpstr>
      <vt:lpstr>UNFIGURE 19.1</vt:lpstr>
      <vt:lpstr>Figure 19.37</vt:lpstr>
      <vt:lpstr>Figure 19.38</vt:lpstr>
      <vt:lpstr>Figure 19.39</vt:lpstr>
      <vt:lpstr>Figure 19.40</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19 - Transition Metals and Coordination Chemistry</dc:title>
  <dc:creator>Spuddy McSpare</dc:creator>
  <cp:lastModifiedBy>Conversion_10</cp:lastModifiedBy>
  <cp:revision>215</cp:revision>
  <cp:lastPrinted>2015-06-18T04:09:27Z</cp:lastPrinted>
  <dcterms:created xsi:type="dcterms:W3CDTF">2012-06-04T02:13:36Z</dcterms:created>
  <dcterms:modified xsi:type="dcterms:W3CDTF">2017-08-31T10:08:32Z</dcterms:modified>
</cp:coreProperties>
</file>