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Default Extension="jpg" ContentType="image/jpeg"/>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notesMasters/notesMaster1.xml" ContentType="application/vnd.openxmlformats-officedocument.presentationml.notesMaster+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theme/theme2.xml" ContentType="application/vnd.openxmlformats-officedocument.theme+xml"/>
  <Override PartName="/ppt/theme/theme3.xml" ContentType="application/vnd.openxmlformats-officedocument.theme+xml"/>
  <Override PartName="/ppt/notesSlides/notesSlide1.xml" ContentType="application/vnd.openxmlformats-officedocument.presentationml.notesSlide+xml"/>
  <Override PartName="/ppt/notesSlides/notesSlide2.xml" ContentType="application/vnd.openxmlformats-officedocument.presentationml.notesSlide+xml"/>
  <Override PartName="/ppt/notesSlides/notesSlide3.xml" ContentType="application/vnd.openxmlformats-officedocument.presentationml.notesSlide+xml"/>
  <Override PartName="/ppt/notesSlides/notesSlide4.xml" ContentType="application/vnd.openxmlformats-officedocument.presentationml.notesSlide+xml"/>
  <Override PartName="/ppt/revisionInfo.xml" ContentType="application/vnd.ms-powerpoint.revisioninfo+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howSpecialPlsOnTitleSld="0" saveSubsetFonts="1">
  <p:sldMasterIdLst>
    <p:sldMasterId id="2147483912" r:id="rId1"/>
  </p:sldMasterIdLst>
  <p:notesMasterIdLst>
    <p:notesMasterId r:id="rId19"/>
  </p:notesMasterIdLst>
  <p:handoutMasterIdLst>
    <p:handoutMasterId r:id="rId20"/>
  </p:handoutMasterIdLst>
  <p:sldIdLst>
    <p:sldId id="256" r:id="rId2"/>
    <p:sldId id="280" r:id="rId3"/>
    <p:sldId id="296" r:id="rId4"/>
    <p:sldId id="299" r:id="rId5"/>
    <p:sldId id="300" r:id="rId6"/>
    <p:sldId id="295" r:id="rId7"/>
    <p:sldId id="303" r:id="rId8"/>
    <p:sldId id="294" r:id="rId9"/>
    <p:sldId id="291" r:id="rId10"/>
    <p:sldId id="301" r:id="rId11"/>
    <p:sldId id="290" r:id="rId12"/>
    <p:sldId id="287" r:id="rId13"/>
    <p:sldId id="285" r:id="rId14"/>
    <p:sldId id="284" r:id="rId15"/>
    <p:sldId id="283" r:id="rId16"/>
    <p:sldId id="302" r:id="rId17"/>
    <p:sldId id="304" r:id="rId18"/>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15:guide id="1" orient="horz" pos="2160">
          <p15:clr>
            <a:srgbClr val="A4A3A4"/>
          </p15:clr>
        </p15:guide>
        <p15:guide id="2" pos="2880">
          <p15:clr>
            <a:srgbClr val="A4A3A4"/>
          </p15:clr>
        </p15:guide>
      </p15:sldGuideLst>
    </p:ext>
    <p:ext uri="{2D200454-40CA-4A62-9FC3-DE9A4176ACB9}">
      <p15:notesGuideLst xmlns:p15="http://schemas.microsoft.com/office/powerpoint/2012/main">
        <p15:guide id="1" orient="horz" pos="2880">
          <p15:clr>
            <a:srgbClr val="A4A3A4"/>
          </p15:clr>
        </p15:guide>
        <p15:guide id="2" pos="2160">
          <p15:clr>
            <a:srgbClr val="A4A3A4"/>
          </p15:clr>
        </p15:guide>
      </p15:notesGuideLst>
    </p:ext>
  </p:extLst>
</p:presentation>
</file>

<file path=ppt/presProps.xml><?xml version="1.0" encoding="utf-8"?>
<p:presentationPr xmlns:a="http://schemas.openxmlformats.org/drawingml/2006/main" xmlns:r="http://schemas.openxmlformats.org/officeDocument/2006/relationships" xmlns:p="http://schemas.openxmlformats.org/presentationml/2006/main">
  <p:clrMru>
    <a:srgbClr val="E5D419"/>
    <a:srgbClr val="6CB255"/>
    <a:srgbClr val="212F62"/>
    <a:srgbClr val="72A510"/>
    <a:srgbClr val="A4EC1A"/>
  </p:clrMru>
  <p:extLst>
    <p:ext uri="{E76CE94A-603C-4142-B9EB-6D1370010A27}">
      <p14:discardImageEditData xmlns:p14="http://schemas.microsoft.com/office/powerpoint/2010/main" val="0"/>
    </p:ext>
    <p:ext uri="{D31A062A-798A-4329-ABDD-BBA856620510}">
      <p14:defaultImageDpi xmlns:p14="http://schemas.microsoft.com/office/powerpoint/2010/main" val="0"/>
    </p:ext>
    <p:ext uri="{FD5EFAAD-0ECE-453E-9831-46B23BE46B34}">
      <p15:chartTrackingRefBased xmlns:p15="http://schemas.microsoft.com/office/powerpoint/2012/main" val="0"/>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565" autoAdjust="0"/>
    <p:restoredTop sz="94591" autoAdjust="0"/>
  </p:normalViewPr>
  <p:slideViewPr>
    <p:cSldViewPr snapToGrid="0" snapToObjects="1">
      <p:cViewPr varScale="1">
        <p:scale>
          <a:sx n="105" d="100"/>
          <a:sy n="105" d="100"/>
        </p:scale>
        <p:origin x="444" y="114"/>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notesViewPr>
    <p:cSldViewPr snapToGrid="0" snapToObjects="1">
      <p:cViewPr varScale="1">
        <p:scale>
          <a:sx n="112" d="100"/>
          <a:sy n="112" d="100"/>
        </p:scale>
        <p:origin x="-5200" y="-104"/>
      </p:cViewPr>
      <p:guideLst>
        <p:guide orient="horz" pos="2880"/>
        <p:guide pos="2160"/>
      </p:guideLst>
    </p:cSldViewPr>
  </p:notes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3" Type="http://schemas.openxmlformats.org/officeDocument/2006/relationships/slide" Target="slides/slide2.xml"/><Relationship Id="rId21" Type="http://schemas.openxmlformats.org/officeDocument/2006/relationships/presProps" Target="presProps.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microsoft.com/office/2015/10/relationships/revisionInfo" Target="revisionInfo.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handoutMaster" Target="handoutMasters/handoutMaster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theme" Target="theme/theme1.xml"/><Relationship Id="rId10" Type="http://schemas.openxmlformats.org/officeDocument/2006/relationships/slide" Target="slides/slide9.xml"/><Relationship Id="rId19" Type="http://schemas.openxmlformats.org/officeDocument/2006/relationships/notesMaster" Target="notesMasters/notesMaster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3.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748D041A-73BB-E643-A8C7-50D88C2F22F5}" type="datetimeFigureOut">
              <a:rPr lang="en-US" smtClean="0"/>
              <a:t>08/31/17</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D36EFEC5-3018-A548-B247-453C6EC1EC1A}" type="slidenum">
              <a:rPr lang="en-US" smtClean="0"/>
              <a:t>‹#›</a:t>
            </a:fld>
            <a:endParaRPr lang="en-US"/>
          </a:p>
        </p:txBody>
      </p:sp>
    </p:spTree>
    <p:extLst>
      <p:ext uri="{BB962C8B-B14F-4D97-AF65-F5344CB8AC3E}">
        <p14:creationId xmlns:p14="http://schemas.microsoft.com/office/powerpoint/2010/main" val="1330057210"/>
      </p:ext>
    </p:extLst>
  </p:cSld>
  <p:clrMap bg1="lt1" tx1="dk1" bg2="lt2" tx2="dk2" accent1="accent1" accent2="accent2" accent3="accent3" accent4="accent4" accent5="accent5" accent6="accent6" hlink="hlink" folHlink="folHlink"/>
</p:handoutMaster>
</file>

<file path=ppt/notesMasters/_rels/notesMaster1.xml.rels><?xml version="1.0" encoding="UTF-8" standalone="yes"?>
<Relationships xmlns="http://schemas.openxmlformats.org/package/2006/relationships"><Relationship Id="rId1" Type="http://schemas.openxmlformats.org/officeDocument/2006/relationships/theme" Target="../theme/theme2.xml"/></Relationships>
</file>

<file path=ppt/notesMasters/notesMaster1.xml><?xml version="1.0" encoding="utf-8"?>
<p:notes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idx="1"/>
          </p:nvPr>
        </p:nvSpPr>
        <p:spPr>
          <a:xfrm>
            <a:off x="3884613" y="0"/>
            <a:ext cx="2971800" cy="457200"/>
          </a:xfrm>
          <a:prstGeom prst="rect">
            <a:avLst/>
          </a:prstGeom>
        </p:spPr>
        <p:txBody>
          <a:bodyPr vert="horz" lIns="91440" tIns="45720" rIns="91440" bIns="45720" rtlCol="0"/>
          <a:lstStyle>
            <a:lvl1pPr algn="r">
              <a:defRPr sz="1200"/>
            </a:lvl1pPr>
          </a:lstStyle>
          <a:p>
            <a:fld id="{F10C80CE-F63C-1248-B788-C39A81E6C77E}" type="datetimeFigureOut">
              <a:rPr lang="en-US" smtClean="0"/>
              <a:t>08/31/17</a:t>
            </a:fld>
            <a:endParaRPr lang="en-US"/>
          </a:p>
        </p:txBody>
      </p:sp>
      <p:sp>
        <p:nvSpPr>
          <p:cNvPr id="4" name="Slide Image Placeholder 3"/>
          <p:cNvSpPr>
            <a:spLocks noGrp="1" noRot="1" noChangeAspect="1"/>
          </p:cNvSpPr>
          <p:nvPr>
            <p:ph type="sldImg" idx="2"/>
          </p:nvPr>
        </p:nvSpPr>
        <p:spPr>
          <a:xfrm>
            <a:off x="1143000" y="685800"/>
            <a:ext cx="4572000" cy="3429000"/>
          </a:xfrm>
          <a:prstGeom prst="rect">
            <a:avLst/>
          </a:prstGeom>
          <a:noFill/>
          <a:ln w="12700">
            <a:solidFill>
              <a:prstClr val="black"/>
            </a:solidFill>
          </a:ln>
        </p:spPr>
        <p:txBody>
          <a:bodyPr vert="horz" lIns="91440" tIns="45720" rIns="91440" bIns="45720" rtlCol="0" anchor="ctr"/>
          <a:lstStyle/>
          <a:p>
            <a:endParaRPr lang="en-US"/>
          </a:p>
        </p:txBody>
      </p:sp>
      <p:sp>
        <p:nvSpPr>
          <p:cNvPr id="5" name="Notes Placeholder 4"/>
          <p:cNvSpPr>
            <a:spLocks noGrp="1"/>
          </p:cNvSpPr>
          <p:nvPr>
            <p:ph type="body" sz="quarter" idx="3"/>
          </p:nvPr>
        </p:nvSpPr>
        <p:spPr>
          <a:xfrm>
            <a:off x="685800" y="4343400"/>
            <a:ext cx="5486400" cy="4114800"/>
          </a:xfrm>
          <a:prstGeom prst="rect">
            <a:avLst/>
          </a:prstGeom>
        </p:spPr>
        <p:txBody>
          <a:bodyPr vert="horz" lIns="91440" tIns="45720" rIns="91440" bIns="45720" rtlCol="0"/>
          <a:lstStyle/>
          <a:p>
            <a:pPr lvl="0"/>
            <a:r>
              <a:rPr lang="en-US"/>
              <a:t>Click to edit Master text styles</a:t>
            </a:r>
          </a:p>
          <a:p>
            <a:pPr lvl="1"/>
            <a:r>
              <a:rPr lang="en-US"/>
              <a:t>Second level</a:t>
            </a:r>
          </a:p>
          <a:p>
            <a:pPr lvl="2"/>
            <a:r>
              <a:rPr lang="en-US"/>
              <a:t>Third level</a:t>
            </a:r>
          </a:p>
          <a:p>
            <a:pPr lvl="3"/>
            <a:r>
              <a:rPr lang="en-US"/>
              <a:t>Fourth level</a:t>
            </a:r>
          </a:p>
          <a:p>
            <a:pPr lvl="4"/>
            <a:r>
              <a:rPr lang="en-US"/>
              <a:t>Fifth level</a:t>
            </a:r>
          </a:p>
        </p:txBody>
      </p:sp>
      <p:sp>
        <p:nvSpPr>
          <p:cNvPr id="6" name="Footer Placeholder 5"/>
          <p:cNvSpPr>
            <a:spLocks noGrp="1"/>
          </p:cNvSpPr>
          <p:nvPr>
            <p:ph type="ftr" sz="quarter" idx="4"/>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7" name="Slide Number Placeholder 6"/>
          <p:cNvSpPr>
            <a:spLocks noGrp="1"/>
          </p:cNvSpPr>
          <p:nvPr>
            <p:ph type="sldNum" sz="quarter" idx="5"/>
          </p:nvPr>
        </p:nvSpPr>
        <p:spPr>
          <a:xfrm>
            <a:off x="3884613" y="8685213"/>
            <a:ext cx="2971800" cy="457200"/>
          </a:xfrm>
          <a:prstGeom prst="rect">
            <a:avLst/>
          </a:prstGeom>
        </p:spPr>
        <p:txBody>
          <a:bodyPr vert="horz" lIns="91440" tIns="45720" rIns="91440" bIns="45720" rtlCol="0" anchor="b"/>
          <a:lstStyle>
            <a:lvl1pPr algn="r">
              <a:defRPr sz="1200"/>
            </a:lvl1pPr>
          </a:lstStyle>
          <a:p>
            <a:fld id="{53AFA8F7-CA97-BD4F-9273-68E6158B84AB}" type="slidenum">
              <a:rPr lang="en-US" smtClean="0"/>
              <a:t>‹#›</a:t>
            </a:fld>
            <a:endParaRPr lang="en-US"/>
          </a:p>
        </p:txBody>
      </p:sp>
    </p:spTree>
    <p:extLst>
      <p:ext uri="{BB962C8B-B14F-4D97-AF65-F5344CB8AC3E}">
        <p14:creationId xmlns:p14="http://schemas.microsoft.com/office/powerpoint/2010/main" val="581138015"/>
      </p:ext>
    </p:extLst>
  </p:cSld>
  <p:clrMap bg1="lt1" tx1="dk1" bg2="lt2" tx2="dk2" accent1="accent1" accent2="accent2" accent3="accent3" accent4="accent4" accent5="accent5" accent6="accent6" hlink="hlink" folHlink="folHlink"/>
  <p:notesStyle>
    <a:lvl1pPr marL="0" algn="l" defTabSz="457200" rtl="0" eaLnBrk="1" latinLnBrk="0" hangingPunct="1">
      <a:defRPr sz="1200" kern="1200">
        <a:solidFill>
          <a:schemeClr val="tx1"/>
        </a:solidFill>
        <a:latin typeface="+mn-lt"/>
        <a:ea typeface="+mn-ea"/>
        <a:cs typeface="+mn-cs"/>
      </a:defRPr>
    </a:lvl1pPr>
    <a:lvl2pPr marL="457200" algn="l" defTabSz="457200" rtl="0" eaLnBrk="1" latinLnBrk="0" hangingPunct="1">
      <a:defRPr sz="1200" kern="1200">
        <a:solidFill>
          <a:schemeClr val="tx1"/>
        </a:solidFill>
        <a:latin typeface="+mn-lt"/>
        <a:ea typeface="+mn-ea"/>
        <a:cs typeface="+mn-cs"/>
      </a:defRPr>
    </a:lvl2pPr>
    <a:lvl3pPr marL="914400" algn="l" defTabSz="457200" rtl="0" eaLnBrk="1" latinLnBrk="0" hangingPunct="1">
      <a:defRPr sz="1200" kern="1200">
        <a:solidFill>
          <a:schemeClr val="tx1"/>
        </a:solidFill>
        <a:latin typeface="+mn-lt"/>
        <a:ea typeface="+mn-ea"/>
        <a:cs typeface="+mn-cs"/>
      </a:defRPr>
    </a:lvl3pPr>
    <a:lvl4pPr marL="1371600" algn="l" defTabSz="457200" rtl="0" eaLnBrk="1" latinLnBrk="0" hangingPunct="1">
      <a:defRPr sz="1200" kern="1200">
        <a:solidFill>
          <a:schemeClr val="tx1"/>
        </a:solidFill>
        <a:latin typeface="+mn-lt"/>
        <a:ea typeface="+mn-ea"/>
        <a:cs typeface="+mn-cs"/>
      </a:defRPr>
    </a:lvl4pPr>
    <a:lvl5pPr marL="1828800" algn="l" defTabSz="457200" rtl="0" eaLnBrk="1" latinLnBrk="0" hangingPunct="1">
      <a:defRPr sz="1200" kern="1200">
        <a:solidFill>
          <a:schemeClr val="tx1"/>
        </a:solidFill>
        <a:latin typeface="+mn-lt"/>
        <a:ea typeface="+mn-ea"/>
        <a:cs typeface="+mn-cs"/>
      </a:defRPr>
    </a:lvl5pPr>
    <a:lvl6pPr marL="2286000" algn="l" defTabSz="457200" rtl="0" eaLnBrk="1" latinLnBrk="0" hangingPunct="1">
      <a:defRPr sz="1200" kern="1200">
        <a:solidFill>
          <a:schemeClr val="tx1"/>
        </a:solidFill>
        <a:latin typeface="+mn-lt"/>
        <a:ea typeface="+mn-ea"/>
        <a:cs typeface="+mn-cs"/>
      </a:defRPr>
    </a:lvl6pPr>
    <a:lvl7pPr marL="2743200" algn="l" defTabSz="457200" rtl="0" eaLnBrk="1" latinLnBrk="0" hangingPunct="1">
      <a:defRPr sz="1200" kern="1200">
        <a:solidFill>
          <a:schemeClr val="tx1"/>
        </a:solidFill>
        <a:latin typeface="+mn-lt"/>
        <a:ea typeface="+mn-ea"/>
        <a:cs typeface="+mn-cs"/>
      </a:defRPr>
    </a:lvl7pPr>
    <a:lvl8pPr marL="3200400" algn="l" defTabSz="457200" rtl="0" eaLnBrk="1" latinLnBrk="0" hangingPunct="1">
      <a:defRPr sz="1200" kern="1200">
        <a:solidFill>
          <a:schemeClr val="tx1"/>
        </a:solidFill>
        <a:latin typeface="+mn-lt"/>
        <a:ea typeface="+mn-ea"/>
        <a:cs typeface="+mn-cs"/>
      </a:defRPr>
    </a:lvl8pPr>
    <a:lvl9pPr marL="3657600" algn="l" defTabSz="457200" rtl="0" eaLnBrk="1" latinLnBrk="0" hangingPunct="1">
      <a:defRPr sz="1200" kern="1200">
        <a:solidFill>
          <a:schemeClr val="tx1"/>
        </a:solidFill>
        <a:latin typeface="+mn-lt"/>
        <a:ea typeface="+mn-ea"/>
        <a:cs typeface="+mn-cs"/>
      </a:defRPr>
    </a:lvl9pPr>
  </p:notesStyle>
</p:notesMaster>
</file>

<file path=ppt/notesSlides/_rels/notesSlide1.xml.rels><?xml version="1.0" encoding="UTF-8" standalone="yes"?>
<Relationships xmlns="http://schemas.openxmlformats.org/package/2006/relationships"><Relationship Id="rId2" Type="http://schemas.openxmlformats.org/officeDocument/2006/relationships/slide" Target="../slides/slide1.xml"/><Relationship Id="rId1" Type="http://schemas.openxmlformats.org/officeDocument/2006/relationships/notesMaster" Target="../notesMasters/notesMaster1.xml"/></Relationships>
</file>

<file path=ppt/notesSlides/_rels/notesSlide2.xml.rels><?xml version="1.0" encoding="UTF-8" standalone="yes"?>
<Relationships xmlns="http://schemas.openxmlformats.org/package/2006/relationships"><Relationship Id="rId2" Type="http://schemas.openxmlformats.org/officeDocument/2006/relationships/slide" Target="../slides/slide2.xml"/><Relationship Id="rId1" Type="http://schemas.openxmlformats.org/officeDocument/2006/relationships/notesMaster" Target="../notesMasters/notesMaster1.xml"/></Relationships>
</file>

<file path=ppt/notesSlides/_rels/notesSlide3.xml.rels><?xml version="1.0" encoding="UTF-8" standalone="yes"?>
<Relationships xmlns="http://schemas.openxmlformats.org/package/2006/relationships"><Relationship Id="rId2" Type="http://schemas.openxmlformats.org/officeDocument/2006/relationships/slide" Target="../slides/slide3.xml"/><Relationship Id="rId1" Type="http://schemas.openxmlformats.org/officeDocument/2006/relationships/notesMaster" Target="../notesMasters/notesMaster1.xml"/></Relationships>
</file>

<file path=ppt/notesSlides/_rels/notesSlide4.xml.rels><?xml version="1.0" encoding="UTF-8" standalone="yes"?>
<Relationships xmlns="http://schemas.openxmlformats.org/package/2006/relationships"><Relationship Id="rId2" Type="http://schemas.openxmlformats.org/officeDocument/2006/relationships/slide" Target="../slides/slide8.xml"/><Relationship Id="rId1" Type="http://schemas.openxmlformats.org/officeDocument/2006/relationships/notesMaster" Target="../notesMasters/notesMaster1.xml"/></Relationships>
</file>

<file path=ppt/notesSlides/notesSlide1.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1</a:t>
            </a:fld>
            <a:endParaRPr lang="en-US"/>
          </a:p>
        </p:txBody>
      </p:sp>
    </p:spTree>
    <p:extLst>
      <p:ext uri="{BB962C8B-B14F-4D97-AF65-F5344CB8AC3E}">
        <p14:creationId xmlns:p14="http://schemas.microsoft.com/office/powerpoint/2010/main" val="1631242793"/>
      </p:ext>
    </p:extLst>
  </p:cSld>
  <p:clrMapOvr>
    <a:masterClrMapping/>
  </p:clrMapOvr>
</p:notes>
</file>

<file path=ppt/notesSlides/notesSlide2.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2</a:t>
            </a:fld>
            <a:endParaRPr lang="en-US"/>
          </a:p>
        </p:txBody>
      </p:sp>
    </p:spTree>
    <p:extLst>
      <p:ext uri="{BB962C8B-B14F-4D97-AF65-F5344CB8AC3E}">
        <p14:creationId xmlns:p14="http://schemas.microsoft.com/office/powerpoint/2010/main" val="1800432144"/>
      </p:ext>
    </p:extLst>
  </p:cSld>
  <p:clrMapOvr>
    <a:masterClrMapping/>
  </p:clrMapOvr>
</p:notes>
</file>

<file path=ppt/notesSlides/notesSlide3.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3</a:t>
            </a:fld>
            <a:endParaRPr lang="en-US"/>
          </a:p>
        </p:txBody>
      </p:sp>
    </p:spTree>
    <p:extLst>
      <p:ext uri="{BB962C8B-B14F-4D97-AF65-F5344CB8AC3E}">
        <p14:creationId xmlns:p14="http://schemas.microsoft.com/office/powerpoint/2010/main" val="3474646863"/>
      </p:ext>
    </p:extLst>
  </p:cSld>
  <p:clrMapOvr>
    <a:masterClrMapping/>
  </p:clrMapOvr>
</p:notes>
</file>

<file path=ppt/notesSlides/notesSlide4.xml><?xml version="1.0" encoding="utf-8"?>
<p:notes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Slide Image Placeholder 1"/>
          <p:cNvSpPr>
            <a:spLocks noGrp="1" noRot="1" noChangeAspect="1"/>
          </p:cNvSpPr>
          <p:nvPr>
            <p:ph type="sldImg"/>
          </p:nvPr>
        </p:nvSpPr>
        <p:spPr/>
      </p:sp>
      <p:sp>
        <p:nvSpPr>
          <p:cNvPr id="3" name="Notes Placeholder 2"/>
          <p:cNvSpPr>
            <a:spLocks noGrp="1"/>
          </p:cNvSpPr>
          <p:nvPr>
            <p:ph type="body" idx="1"/>
          </p:nvPr>
        </p:nvSpPr>
        <p:spPr/>
        <p:txBody>
          <a:bodyPr/>
          <a:lstStyle/>
          <a:p>
            <a:endParaRPr lang="en-US"/>
          </a:p>
        </p:txBody>
      </p:sp>
      <p:sp>
        <p:nvSpPr>
          <p:cNvPr id="4" name="Slide Number Placeholder 3"/>
          <p:cNvSpPr>
            <a:spLocks noGrp="1"/>
          </p:cNvSpPr>
          <p:nvPr>
            <p:ph type="sldNum" sz="quarter" idx="10"/>
          </p:nvPr>
        </p:nvSpPr>
        <p:spPr/>
        <p:txBody>
          <a:bodyPr/>
          <a:lstStyle/>
          <a:p>
            <a:fld id="{53AFA8F7-CA97-BD4F-9273-68E6158B84AB}" type="slidenum">
              <a:rPr lang="en-US" smtClean="0"/>
              <a:t>8</a:t>
            </a:fld>
            <a:endParaRPr lang="en-US"/>
          </a:p>
        </p:txBody>
      </p:sp>
    </p:spTree>
    <p:extLst>
      <p:ext uri="{BB962C8B-B14F-4D97-AF65-F5344CB8AC3E}">
        <p14:creationId xmlns:p14="http://schemas.microsoft.com/office/powerpoint/2010/main" val="3986655020"/>
      </p:ext>
    </p:extLst>
  </p:cSld>
  <p:clrMapOvr>
    <a:masterClrMapping/>
  </p:clrMapOvr>
</p:note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2" Type="http://schemas.openxmlformats.org/officeDocument/2006/relationships/image" Target="../media/image3.png"/><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preserve="1" userDrawn="1">
  <p:cSld name="Two Content">
    <p:spTree>
      <p:nvGrpSpPr>
        <p:cNvPr id="1" name=""/>
        <p:cNvGrpSpPr/>
        <p:nvPr/>
      </p:nvGrpSpPr>
      <p:grpSpPr>
        <a:xfrm>
          <a:off x="0" y="0"/>
          <a:ext cx="0" cy="0"/>
          <a:chOff x="0" y="0"/>
          <a:chExt cx="0" cy="0"/>
        </a:xfrm>
      </p:grpSpPr>
      <p:sp>
        <p:nvSpPr>
          <p:cNvPr id="2" name="Title 1"/>
          <p:cNvSpPr>
            <a:spLocks noGrp="1"/>
          </p:cNvSpPr>
          <p:nvPr>
            <p:ph type="title"/>
          </p:nvPr>
        </p:nvSpPr>
        <p:spPr>
          <a:xfrm>
            <a:off x="457200" y="241326"/>
            <a:ext cx="8062912" cy="659535"/>
          </a:xfrm>
        </p:spPr>
        <p:txBody>
          <a:bodyPr/>
          <a:lstStyle/>
          <a:p>
            <a:r>
              <a:rPr lang="en-US" dirty="0"/>
              <a:t>Click to edit</a:t>
            </a:r>
          </a:p>
        </p:txBody>
      </p:sp>
      <p:sp>
        <p:nvSpPr>
          <p:cNvPr id="5" name="Date Placeholder 4"/>
          <p:cNvSpPr>
            <a:spLocks noGrp="1"/>
          </p:cNvSpPr>
          <p:nvPr>
            <p:ph type="dt" sz="half" idx="10"/>
          </p:nvPr>
        </p:nvSpPr>
        <p:spPr/>
        <p:txBody>
          <a:bodyPr/>
          <a:lstStyle/>
          <a:p>
            <a:fld id="{E5316D66-6D33-4363-85D5-F1077FD411B1}" type="datetime4">
              <a:rPr lang="en-US" smtClean="0"/>
              <a:t>August 31, 2017</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Picture Placeholder 8"/>
          <p:cNvSpPr>
            <a:spLocks noGrp="1"/>
          </p:cNvSpPr>
          <p:nvPr>
            <p:ph type="pic" sz="quarter" idx="13"/>
          </p:nvPr>
        </p:nvSpPr>
        <p:spPr>
          <a:xfrm>
            <a:off x="457199" y="1107618"/>
            <a:ext cx="4031619" cy="4607689"/>
          </a:xfrm>
        </p:spPr>
        <p:txBody>
          <a:bodyPr/>
          <a:lstStyle/>
          <a:p>
            <a:endParaRPr lang="en-US" dirty="0"/>
          </a:p>
        </p:txBody>
      </p:sp>
      <p:sp>
        <p:nvSpPr>
          <p:cNvPr id="11" name="Text Placeholder 10"/>
          <p:cNvSpPr>
            <a:spLocks noGrp="1"/>
          </p:cNvSpPr>
          <p:nvPr>
            <p:ph type="body" sz="quarter" idx="14"/>
          </p:nvPr>
        </p:nvSpPr>
        <p:spPr>
          <a:xfrm>
            <a:off x="4606925" y="1107618"/>
            <a:ext cx="3913188" cy="4607382"/>
          </a:xfrm>
        </p:spPr>
        <p:txBody>
          <a:bodyPr/>
          <a:lstStyle>
            <a:lvl1pPr>
              <a:buClr>
                <a:srgbClr val="6CB255"/>
              </a:buClr>
              <a:defRPr>
                <a:solidFill>
                  <a:srgbClr val="212F62"/>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showMasterSp="0" preserve="1" userDrawn="1">
  <p:cSld name="Title and Content">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B68CEDA2-20A9-4D5A-A0FE-10467D510200}" type="datetime4">
              <a:rPr lang="en-US" smtClean="0"/>
              <a:t>August 31, 2017</a:t>
            </a:fld>
            <a:endParaRPr lang="en-US"/>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6" name="Slide Number Placeholder 5"/>
          <p:cNvSpPr>
            <a:spLocks noGrp="1"/>
          </p:cNvSpPr>
          <p:nvPr>
            <p:ph type="sldNum" sz="quarter" idx="12"/>
          </p:nvPr>
        </p:nvSpPr>
        <p:spPr/>
        <p:txBody>
          <a:bodyPr/>
          <a:lstStyle/>
          <a:p>
            <a:fld id="{F38DF745-7D3F-47F4-83A3-874385CFAA69}" type="slidenum">
              <a:rPr lang="en-US" smtClean="0"/>
              <a:pPr/>
              <a:t>‹#›</a:t>
            </a:fld>
            <a:endParaRPr lang="en-US"/>
          </a:p>
        </p:txBody>
      </p:sp>
      <p:sp>
        <p:nvSpPr>
          <p:cNvPr id="7" name="Title 1"/>
          <p:cNvSpPr>
            <a:spLocks noGrp="1"/>
          </p:cNvSpPr>
          <p:nvPr>
            <p:ph type="title"/>
          </p:nvPr>
        </p:nvSpPr>
        <p:spPr>
          <a:xfrm>
            <a:off x="457200" y="241326"/>
            <a:ext cx="8062912" cy="659535"/>
          </a:xfrm>
        </p:spPr>
        <p:txBody>
          <a:bodyPr/>
          <a:lstStyle/>
          <a:p>
            <a:r>
              <a:rPr lang="en-US" dirty="0"/>
              <a:t>Click to edit</a:t>
            </a:r>
          </a:p>
        </p:txBody>
      </p:sp>
      <p:sp>
        <p:nvSpPr>
          <p:cNvPr id="8" name="Picture Placeholder 8"/>
          <p:cNvSpPr>
            <a:spLocks noGrp="1"/>
          </p:cNvSpPr>
          <p:nvPr>
            <p:ph type="pic" sz="quarter" idx="13"/>
          </p:nvPr>
        </p:nvSpPr>
        <p:spPr>
          <a:xfrm>
            <a:off x="457199" y="1122386"/>
            <a:ext cx="8062913" cy="3500071"/>
          </a:xfrm>
        </p:spPr>
        <p:txBody>
          <a:bodyPr/>
          <a:lstStyle/>
          <a:p>
            <a:endParaRPr lang="en-US" dirty="0"/>
          </a:p>
        </p:txBody>
      </p:sp>
      <p:sp>
        <p:nvSpPr>
          <p:cNvPr id="9" name="Text Placeholder 10"/>
          <p:cNvSpPr>
            <a:spLocks noGrp="1"/>
          </p:cNvSpPr>
          <p:nvPr>
            <p:ph type="body" sz="quarter" idx="14"/>
          </p:nvPr>
        </p:nvSpPr>
        <p:spPr>
          <a:xfrm>
            <a:off x="457200" y="4843982"/>
            <a:ext cx="8062912" cy="1166382"/>
          </a:xfrm>
        </p:spPr>
        <p:txBody>
          <a:bodyPr/>
          <a:lstStyle>
            <a:lvl1pPr>
              <a:buClr>
                <a:srgbClr val="6CB255"/>
              </a:buClr>
              <a:defRPr>
                <a:solidFill>
                  <a:srgbClr val="000000"/>
                </a:solidFill>
              </a:defRPr>
            </a:lvl1pPr>
            <a:lvl2pPr marL="731520" indent="-457200">
              <a:buClr>
                <a:srgbClr val="6CB255"/>
              </a:buClr>
              <a:buFont typeface="+mj-lt"/>
              <a:buAutoNum type="alphaLcParenR"/>
              <a:defRPr>
                <a:solidFill>
                  <a:schemeClr val="tx1"/>
                </a:solidFill>
              </a:defRPr>
            </a:lvl2pPr>
            <a:lvl3pPr marL="1257300" indent="-342900">
              <a:buClr>
                <a:srgbClr val="6CB255"/>
              </a:buClr>
              <a:buFont typeface="+mj-lt"/>
              <a:buAutoNum type="alphaLcParenR"/>
              <a:defRPr>
                <a:solidFill>
                  <a:schemeClr val="tx1"/>
                </a:solidFill>
              </a:defRPr>
            </a:lvl3pPr>
            <a:lvl4pPr marL="1714500" indent="-342900">
              <a:buClr>
                <a:srgbClr val="6CB255"/>
              </a:buClr>
              <a:buFont typeface="+mj-lt"/>
              <a:buAutoNum type="alphaLcParenR"/>
              <a:defRPr>
                <a:solidFill>
                  <a:schemeClr val="tx1"/>
                </a:solidFill>
              </a:defRPr>
            </a:lvl4pPr>
            <a:lvl5pPr marL="2171700" indent="-342900">
              <a:buClr>
                <a:srgbClr val="6CB255"/>
              </a:buClr>
              <a:buFont typeface="+mj-lt"/>
              <a:buAutoNum type="alphaLcParenR"/>
              <a:defRPr>
                <a:solidFill>
                  <a:schemeClr val="tx1"/>
                </a:solidFill>
              </a:defRPr>
            </a:lvl5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preserve="1" userDrawn="1">
  <p:cSld name="Content with Caption">
    <p:spTree>
      <p:nvGrpSpPr>
        <p:cNvPr id="1" name=""/>
        <p:cNvGrpSpPr/>
        <p:nvPr/>
      </p:nvGrpSpPr>
      <p:grpSpPr>
        <a:xfrm>
          <a:off x="0" y="0"/>
          <a:ext cx="0" cy="0"/>
          <a:chOff x="0" y="0"/>
          <a:chExt cx="0" cy="0"/>
        </a:xfrm>
      </p:grpSpPr>
      <p:sp>
        <p:nvSpPr>
          <p:cNvPr id="3" name="Content Placeholder 2"/>
          <p:cNvSpPr>
            <a:spLocks noGrp="1"/>
          </p:cNvSpPr>
          <p:nvPr>
            <p:ph idx="1"/>
          </p:nvPr>
        </p:nvSpPr>
        <p:spPr>
          <a:xfrm>
            <a:off x="3575050" y="1600200"/>
            <a:ext cx="5111750" cy="4480560"/>
          </a:xfrm>
        </p:spPr>
        <p:txBody>
          <a:bodyPr/>
          <a:lstStyle>
            <a:lvl1pPr>
              <a:defRPr sz="3200"/>
            </a:lvl1pPr>
            <a:lvl2pPr marL="788670" indent="-514350">
              <a:buFont typeface="+mj-lt"/>
              <a:buAutoNum type="alphaLcParenR"/>
              <a:defRPr sz="2800"/>
            </a:lvl2pPr>
            <a:lvl3pPr marL="1371600" indent="-457200">
              <a:buFont typeface="+mj-lt"/>
              <a:buAutoNum type="alphaLcParenR"/>
              <a:defRPr sz="2400"/>
            </a:lvl3pPr>
            <a:lvl4pPr marL="1828800" indent="-457200">
              <a:buFont typeface="+mj-lt"/>
              <a:buAutoNum type="alphaLcParenR"/>
              <a:defRPr sz="2000"/>
            </a:lvl4pPr>
            <a:lvl5pPr marL="2286000" indent="-457200">
              <a:buFont typeface="+mj-lt"/>
              <a:buAutoNum type="alphaLcParenR"/>
              <a:defRPr sz="2000"/>
            </a:lvl5pPr>
            <a:lvl6pPr>
              <a:defRPr sz="2000"/>
            </a:lvl6pPr>
            <a:lvl7pPr>
              <a:defRPr sz="2000"/>
            </a:lvl7pPr>
            <a:lvl8pPr>
              <a:defRPr sz="2000"/>
            </a:lvl8pPr>
            <a:lvl9pPr>
              <a:defRPr sz="2000"/>
            </a:lvl9p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Text Placeholder 3"/>
          <p:cNvSpPr>
            <a:spLocks noGrp="1"/>
          </p:cNvSpPr>
          <p:nvPr>
            <p:ph type="body" sz="half" idx="2"/>
          </p:nvPr>
        </p:nvSpPr>
        <p:spPr>
          <a:xfrm>
            <a:off x="457200" y="1600200"/>
            <a:ext cx="3008313" cy="4480560"/>
          </a:xfrm>
        </p:spPr>
        <p:txBody>
          <a:bodyPr>
            <a:normAutofit/>
          </a:bodyPr>
          <a:lstStyle>
            <a:lvl1pPr marL="0" indent="0">
              <a:buNone/>
              <a:defRPr sz="1600"/>
            </a:lvl1pPr>
            <a:lvl2pPr marL="457200" indent="0">
              <a:buNone/>
              <a:defRPr sz="1200"/>
            </a:lvl2pPr>
            <a:lvl3pPr marL="914400" indent="0">
              <a:buNone/>
              <a:defRPr sz="1000"/>
            </a:lvl3pPr>
            <a:lvl4pPr marL="1371600" indent="0">
              <a:buNone/>
              <a:defRPr sz="900"/>
            </a:lvl4pPr>
            <a:lvl5pPr marL="1828800" indent="0">
              <a:buNone/>
              <a:defRPr sz="900"/>
            </a:lvl5pPr>
            <a:lvl6pPr marL="2286000" indent="0">
              <a:buNone/>
              <a:defRPr sz="900"/>
            </a:lvl6pPr>
            <a:lvl7pPr marL="2743200" indent="0">
              <a:buNone/>
              <a:defRPr sz="900"/>
            </a:lvl7pPr>
            <a:lvl8pPr marL="3200400" indent="0">
              <a:buNone/>
              <a:defRPr sz="900"/>
            </a:lvl8pPr>
            <a:lvl9pPr marL="3657600" indent="0">
              <a:buNone/>
              <a:defRPr sz="900"/>
            </a:lvl9pPr>
          </a:lstStyle>
          <a:p>
            <a:pPr lvl="0"/>
            <a:r>
              <a:rPr lang="en-US" dirty="0"/>
              <a:t>Click to edit Master text styles</a:t>
            </a:r>
          </a:p>
        </p:txBody>
      </p:sp>
      <p:sp>
        <p:nvSpPr>
          <p:cNvPr id="5" name="Date Placeholder 4"/>
          <p:cNvSpPr>
            <a:spLocks noGrp="1"/>
          </p:cNvSpPr>
          <p:nvPr>
            <p:ph type="dt" sz="half" idx="10"/>
          </p:nvPr>
        </p:nvSpPr>
        <p:spPr/>
        <p:txBody>
          <a:bodyPr/>
          <a:lstStyle/>
          <a:p>
            <a:fld id="{B2F61AF2-601F-4C2C-A956-40B11BC719B1}" type="datetime4">
              <a:rPr lang="en-US" smtClean="0"/>
              <a:t>August 31, 2017</a:t>
            </a:fld>
            <a:endParaRPr lang="en-US"/>
          </a:p>
        </p:txBody>
      </p:sp>
      <p:sp>
        <p:nvSpPr>
          <p:cNvPr id="6" name="Footer Placeholder 5"/>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Slide Number Placeholder 6"/>
          <p:cNvSpPr>
            <a:spLocks noGrp="1"/>
          </p:cNvSpPr>
          <p:nvPr>
            <p:ph type="sldNum" sz="quarter" idx="12"/>
          </p:nvPr>
        </p:nvSpPr>
        <p:spPr/>
        <p:txBody>
          <a:bodyPr/>
          <a:lstStyle/>
          <a:p>
            <a:fld id="{F38DF745-7D3F-47F4-83A3-874385CFAA69}" type="slidenum">
              <a:rPr lang="en-US" smtClean="0"/>
              <a:pPr/>
              <a:t>‹#›</a:t>
            </a:fld>
            <a:endParaRPr lang="en-US"/>
          </a:p>
        </p:txBody>
      </p:sp>
      <p:sp>
        <p:nvSpPr>
          <p:cNvPr id="9" name="Title 1"/>
          <p:cNvSpPr>
            <a:spLocks noGrp="1"/>
          </p:cNvSpPr>
          <p:nvPr>
            <p:ph type="title"/>
          </p:nvPr>
        </p:nvSpPr>
        <p:spPr>
          <a:xfrm>
            <a:off x="457200" y="241326"/>
            <a:ext cx="8062912" cy="659535"/>
          </a:xfrm>
        </p:spPr>
        <p:txBody>
          <a:bodyPr/>
          <a:lstStyle/>
          <a:p>
            <a:r>
              <a:rPr lang="en-US" dirty="0"/>
              <a:t>Click to edit</a:t>
            </a:r>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showMasterSp="0" preserve="1" userDrawn="1">
  <p:cSld name="Title Slide">
    <p:spTree>
      <p:nvGrpSpPr>
        <p:cNvPr id="1" name=""/>
        <p:cNvGrpSpPr/>
        <p:nvPr/>
      </p:nvGrpSpPr>
      <p:grpSpPr>
        <a:xfrm>
          <a:off x="0" y="0"/>
          <a:ext cx="0" cy="0"/>
          <a:chOff x="0" y="0"/>
          <a:chExt cx="0" cy="0"/>
        </a:xfrm>
      </p:grpSpPr>
      <p:sp>
        <p:nvSpPr>
          <p:cNvPr id="4" name="Date Placeholder 3"/>
          <p:cNvSpPr>
            <a:spLocks noGrp="1"/>
          </p:cNvSpPr>
          <p:nvPr>
            <p:ph type="dt" sz="half" idx="10"/>
          </p:nvPr>
        </p:nvSpPr>
        <p:spPr/>
        <p:txBody>
          <a:bodyPr/>
          <a:lstStyle/>
          <a:p>
            <a:fld id="{29DC5410-2FCF-4D97-A474-E4186917CE03}" type="datetime4">
              <a:rPr lang="en-US" smtClean="0"/>
              <a:t>August 31, 2017</a:t>
            </a:fld>
            <a:endParaRPr lang="en-US" dirty="0"/>
          </a:p>
        </p:txBody>
      </p:sp>
      <p:sp>
        <p:nvSpPr>
          <p:cNvPr id="5" name="Footer Placeholder 4"/>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8" name="Title 1"/>
          <p:cNvSpPr txBox="1">
            <a:spLocks/>
          </p:cNvSpPr>
          <p:nvPr userDrawn="1"/>
        </p:nvSpPr>
        <p:spPr>
          <a:xfrm>
            <a:off x="0" y="789677"/>
            <a:ext cx="9144000" cy="709154"/>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r>
              <a:rPr lang="en-US" sz="3500" dirty="0"/>
              <a:t>College Physics</a:t>
            </a:r>
          </a:p>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 Chapter Title</a:t>
            </a:r>
          </a:p>
          <a:p>
            <a:pPr algn="ctr"/>
            <a:r>
              <a:rPr lang="en-US" sz="1600" cap="none" dirty="0">
                <a:solidFill>
                  <a:schemeClr val="tx1"/>
                </a:solidFill>
                <a:latin typeface="+mn-lt"/>
              </a:rPr>
              <a:t>PowerPoint Image Slideshow</a:t>
            </a:r>
          </a:p>
        </p:txBody>
      </p:sp>
      <p:pic>
        <p:nvPicPr>
          <p:cNvPr id="9" name="Picture 8" descr="medium_covers_Page_2.png"/>
          <p:cNvPicPr>
            <a:picLocks noChangeAspect="1"/>
          </p:cNvPicPr>
          <p:nvPr userDrawn="1"/>
        </p:nvPicPr>
        <p:blipFill>
          <a:blip r:embed="rId2" cstate="print">
            <a:extLst>
              <a:ext uri="{28A0092B-C50C-407E-A947-70E740481C1C}">
                <a14:useLocalDpi xmlns:a14="http://schemas.microsoft.com/office/drawing/2010/main" val="0"/>
              </a:ext>
            </a:extLst>
          </a:blip>
          <a:stretch>
            <a:fillRect/>
          </a:stretch>
        </p:blipFill>
        <p:spPr>
          <a:xfrm>
            <a:off x="3562758" y="2517424"/>
            <a:ext cx="2010682" cy="2603836"/>
          </a:xfrm>
          <a:prstGeom prst="rect">
            <a:avLst/>
          </a:prstGeom>
          <a:effectLst>
            <a:reflection blurRad="6350" stA="52000" endA="300" endPos="35000" dir="5400000" sy="-100000" algn="bl" rotWithShape="0"/>
          </a:effectLst>
          <a:scene3d>
            <a:camera prst="obliqueTopLeft"/>
            <a:lightRig rig="threePt" dir="t"/>
          </a:scene3d>
        </p:spPr>
      </p:pic>
    </p:spTree>
  </p:cSld>
  <p:clrMapOvr>
    <a:masterClrMapping/>
  </p:clrMapOvr>
</p:sldLayout>
</file>

<file path=ppt/slideMasters/_rels/slideMaster1.xml.rels><?xml version="1.0" encoding="UTF-8" standalone="yes"?>
<Relationships xmlns="http://schemas.openxmlformats.org/package/2006/relationships"><Relationship Id="rId3" Type="http://schemas.openxmlformats.org/officeDocument/2006/relationships/slideLayout" Target="../slideLayouts/slideLayout3.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image" Target="../media/image2.jpg"/><Relationship Id="rId5" Type="http://schemas.openxmlformats.org/officeDocument/2006/relationships/theme" Target="../theme/theme1.xml"/><Relationship Id="rId4" Type="http://schemas.openxmlformats.org/officeDocument/2006/relationships/slideLayout" Target="../slideLayouts/slideLayout4.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Pr>
        <a:blipFill dpi="0" rotWithShape="1">
          <a:blip r:embed="rId6"/>
          <a:srcRect/>
          <a:stretch>
            <a:fillRect/>
          </a:stretch>
        </a:blipFill>
        <a:effectLst/>
      </p:bgPr>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457200" y="152718"/>
            <a:ext cx="5791200" cy="1371600"/>
          </a:xfrm>
          <a:prstGeom prst="rect">
            <a:avLst/>
          </a:prstGeom>
        </p:spPr>
        <p:txBody>
          <a:bodyPr vert="horz" lIns="91440" tIns="45720" rIns="91440" bIns="45720" rtlCol="0" anchor="b">
            <a:normAutofit/>
          </a:bodyPr>
          <a:lstStyle/>
          <a:p>
            <a:r>
              <a:rPr lang="en-US" dirty="0"/>
              <a:t>Click to edit Master title style</a:t>
            </a:r>
          </a:p>
        </p:txBody>
      </p:sp>
      <p:sp>
        <p:nvSpPr>
          <p:cNvPr id="3" name="Text Placeholder 2"/>
          <p:cNvSpPr>
            <a:spLocks noGrp="1"/>
          </p:cNvSpPr>
          <p:nvPr>
            <p:ph type="body" idx="1"/>
          </p:nvPr>
        </p:nvSpPr>
        <p:spPr>
          <a:xfrm>
            <a:off x="457200" y="1752600"/>
            <a:ext cx="7620000" cy="4373563"/>
          </a:xfrm>
          <a:prstGeom prst="rect">
            <a:avLst/>
          </a:prstGeom>
        </p:spPr>
        <p:txBody>
          <a:bodyPr vert="horz" lIns="91440" tIns="45720" rIns="91440" bIns="45720" rtlCol="0">
            <a:normAutofit/>
          </a:bodyPr>
          <a:lstStyle/>
          <a:p>
            <a:pPr lvl="0"/>
            <a:r>
              <a:rPr lang="en-US" dirty="0"/>
              <a:t>Click to edit Master text styles</a:t>
            </a:r>
          </a:p>
          <a:p>
            <a:pPr lvl="1"/>
            <a:r>
              <a:rPr lang="en-US" dirty="0"/>
              <a:t>Second level</a:t>
            </a:r>
          </a:p>
          <a:p>
            <a:pPr lvl="2"/>
            <a:r>
              <a:rPr lang="en-US" dirty="0"/>
              <a:t>Third level</a:t>
            </a:r>
          </a:p>
          <a:p>
            <a:pPr lvl="3"/>
            <a:r>
              <a:rPr lang="en-US" dirty="0"/>
              <a:t>Fourth level</a:t>
            </a:r>
          </a:p>
          <a:p>
            <a:pPr lvl="4"/>
            <a:r>
              <a:rPr lang="en-US" dirty="0"/>
              <a:t>Fifth level</a:t>
            </a:r>
          </a:p>
        </p:txBody>
      </p:sp>
      <p:sp>
        <p:nvSpPr>
          <p:cNvPr id="4" name="Date Placeholder 3"/>
          <p:cNvSpPr>
            <a:spLocks noGrp="1"/>
          </p:cNvSpPr>
          <p:nvPr>
            <p:ph type="dt" sz="half" idx="2"/>
          </p:nvPr>
        </p:nvSpPr>
        <p:spPr>
          <a:xfrm>
            <a:off x="457200" y="6172201"/>
            <a:ext cx="3429000" cy="304800"/>
          </a:xfrm>
          <a:prstGeom prst="rect">
            <a:avLst/>
          </a:prstGeom>
        </p:spPr>
        <p:txBody>
          <a:bodyPr vert="horz" lIns="91440" tIns="45720" rIns="91440" bIns="0" rtlCol="0" anchor="b"/>
          <a:lstStyle>
            <a:lvl1pPr algn="l">
              <a:defRPr sz="1000">
                <a:solidFill>
                  <a:schemeClr val="tx1"/>
                </a:solidFill>
              </a:defRPr>
            </a:lvl1pPr>
          </a:lstStyle>
          <a:p>
            <a:fld id="{CC77EC5C-00A2-4EFE-B79C-80F3CF602430}" type="datetime4">
              <a:rPr lang="en-US" smtClean="0"/>
              <a:t>August 31, 2017</a:t>
            </a:fld>
            <a:endParaRPr lang="en-US" dirty="0"/>
          </a:p>
        </p:txBody>
      </p:sp>
      <p:sp>
        <p:nvSpPr>
          <p:cNvPr id="5" name="Footer Placeholder 4"/>
          <p:cNvSpPr>
            <a:spLocks noGrp="1"/>
          </p:cNvSpPr>
          <p:nvPr>
            <p:ph type="ftr" sz="quarter" idx="3"/>
          </p:nvPr>
        </p:nvSpPr>
        <p:spPr>
          <a:xfrm>
            <a:off x="457201" y="6418446"/>
            <a:ext cx="7761766" cy="283845"/>
          </a:xfrm>
          <a:prstGeom prst="rect">
            <a:avLst/>
          </a:prstGeom>
        </p:spPr>
        <p:txBody>
          <a:bodyPr vert="horz" lIns="91440" tIns="45720" rIns="91440" bIns="45720" rtlCol="0" anchor="t"/>
          <a:lstStyle>
            <a:lvl1pPr algn="l">
              <a:defRPr sz="800">
                <a:solidFill>
                  <a:schemeClr val="tx1"/>
                </a:solidFill>
              </a:defRPr>
            </a:lvl1p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6" name="Slide Number Placeholder 5"/>
          <p:cNvSpPr>
            <a:spLocks noGrp="1"/>
          </p:cNvSpPr>
          <p:nvPr>
            <p:ph type="sldNum" sz="quarter" idx="4"/>
          </p:nvPr>
        </p:nvSpPr>
        <p:spPr>
          <a:xfrm rot="16200000">
            <a:off x="8044814" y="683895"/>
            <a:ext cx="1315721" cy="365125"/>
          </a:xfrm>
          <a:prstGeom prst="rect">
            <a:avLst/>
          </a:prstGeom>
        </p:spPr>
        <p:txBody>
          <a:bodyPr vert="horz" lIns="91440" tIns="45720" rIns="91440" bIns="45720" rtlCol="0" anchor="ctr"/>
          <a:lstStyle>
            <a:lvl1pPr algn="r">
              <a:defRPr sz="2400" b="1">
                <a:solidFill>
                  <a:srgbClr val="FFFFFF"/>
                </a:solidFill>
              </a:defRPr>
            </a:lvl1pPr>
          </a:lstStyle>
          <a:p>
            <a:fld id="{F38DF745-7D3F-47F4-83A3-874385CFAA69}" type="slidenum">
              <a:rPr lang="en-US" smtClean="0"/>
              <a:pPr/>
              <a:t>‹#›</a:t>
            </a:fld>
            <a:endParaRPr lang="en-US" dirty="0"/>
          </a:p>
        </p:txBody>
      </p:sp>
    </p:spTree>
  </p:cSld>
  <p:clrMap bg1="lt1" tx1="dk1" bg2="lt2" tx2="dk2" accent1="accent1" accent2="accent2" accent3="accent3" accent4="accent4" accent5="accent5" accent6="accent6" hlink="hlink" folHlink="folHlink"/>
  <p:sldLayoutIdLst>
    <p:sldLayoutId id="2147483916" r:id="rId1"/>
    <p:sldLayoutId id="2147483914" r:id="rId2"/>
    <p:sldLayoutId id="2147483920" r:id="rId3"/>
    <p:sldLayoutId id="2147483913" r:id="rId4"/>
  </p:sldLayoutIdLst>
  <p:hf sldNum="0" hdr="0" dt="0"/>
  <p:txStyles>
    <p:titleStyle>
      <a:lvl1pPr algn="l" defTabSz="914400" rtl="0" eaLnBrk="1" latinLnBrk="0" hangingPunct="1">
        <a:spcBef>
          <a:spcPct val="0"/>
        </a:spcBef>
        <a:buNone/>
        <a:defRPr sz="2400" kern="1200" cap="all" spc="-60" baseline="0">
          <a:solidFill>
            <a:srgbClr val="6CB255"/>
          </a:solidFill>
          <a:latin typeface="+mj-lt"/>
          <a:ea typeface="+mj-ea"/>
          <a:cs typeface="+mj-cs"/>
        </a:defRPr>
      </a:lvl1pPr>
    </p:titleStyle>
    <p:bodyStyle>
      <a:lvl1pPr marL="0" indent="0" algn="l" defTabSz="914400" rtl="0" eaLnBrk="1" latinLnBrk="0" hangingPunct="1">
        <a:spcBef>
          <a:spcPct val="20000"/>
        </a:spcBef>
        <a:spcAft>
          <a:spcPts val="600"/>
        </a:spcAft>
        <a:buClr>
          <a:srgbClr val="6CB255"/>
        </a:buClr>
        <a:buFont typeface="Arial" pitchFamily="34" charset="0"/>
        <a:buNone/>
        <a:defRPr sz="2000" b="0" kern="1200">
          <a:solidFill>
            <a:schemeClr val="tx1"/>
          </a:solidFill>
          <a:latin typeface="+mn-lt"/>
          <a:ea typeface="+mn-ea"/>
          <a:cs typeface="+mn-cs"/>
        </a:defRPr>
      </a:lvl1pPr>
      <a:lvl2pPr marL="457200" indent="-182880" algn="l" defTabSz="914400" rtl="0" eaLnBrk="1" latinLnBrk="0" hangingPunct="1">
        <a:spcBef>
          <a:spcPct val="20000"/>
        </a:spcBef>
        <a:buClr>
          <a:srgbClr val="6CB255"/>
        </a:buClr>
        <a:buFont typeface="Arial" pitchFamily="34" charset="0"/>
        <a:buChar char="•"/>
        <a:defRPr sz="2000" kern="1200">
          <a:solidFill>
            <a:srgbClr val="000000"/>
          </a:solidFill>
          <a:latin typeface="+mn-lt"/>
          <a:ea typeface="+mn-ea"/>
          <a:cs typeface="+mn-cs"/>
        </a:defRPr>
      </a:lvl2pPr>
      <a:lvl3pPr marL="11430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3pPr>
      <a:lvl4pPr marL="1600200" indent="-228600" algn="l" defTabSz="914400" rtl="0" eaLnBrk="1" latinLnBrk="0" hangingPunct="1">
        <a:spcBef>
          <a:spcPct val="20000"/>
        </a:spcBef>
        <a:buClr>
          <a:srgbClr val="6CB255"/>
        </a:buClr>
        <a:buFont typeface="Arial" pitchFamily="34" charset="0"/>
        <a:buChar char="•"/>
        <a:defRPr sz="1800" kern="1200">
          <a:solidFill>
            <a:srgbClr val="000000"/>
          </a:solidFill>
          <a:latin typeface="+mn-lt"/>
          <a:ea typeface="+mn-ea"/>
          <a:cs typeface="+mn-cs"/>
        </a:defRPr>
      </a:lvl4pPr>
      <a:lvl5pPr marL="2057400" indent="-228600" algn="l" defTabSz="914400" rtl="0" eaLnBrk="1" latinLnBrk="0" hangingPunct="1">
        <a:spcBef>
          <a:spcPct val="20000"/>
        </a:spcBef>
        <a:buClr>
          <a:srgbClr val="6CB255"/>
        </a:buClr>
        <a:buFont typeface="Arial" pitchFamily="34" charset="0"/>
        <a:buChar char="•"/>
        <a:defRPr sz="1800" kern="1200" baseline="0">
          <a:solidFill>
            <a:srgbClr val="000000"/>
          </a:solidFill>
          <a:latin typeface="+mn-lt"/>
          <a:ea typeface="+mn-ea"/>
          <a:cs typeface="+mn-cs"/>
        </a:defRPr>
      </a:lvl5pPr>
      <a:lvl6pPr marL="25146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6pPr>
      <a:lvl7pPr marL="29718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7pPr>
      <a:lvl8pPr marL="34290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8pPr>
      <a:lvl9pPr marL="3886200" indent="-228600" algn="l" defTabSz="914400" rtl="0" eaLnBrk="1" latinLnBrk="0" hangingPunct="1">
        <a:spcBef>
          <a:spcPct val="20000"/>
        </a:spcBef>
        <a:buClr>
          <a:schemeClr val="tx2"/>
        </a:buClr>
        <a:buFont typeface="Arial" pitchFamily="34" charset="0"/>
        <a:buChar char="•"/>
        <a:defRPr sz="1600" kern="1200">
          <a:solidFill>
            <a:schemeClr val="tx1"/>
          </a:solidFill>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3" Type="http://schemas.openxmlformats.org/officeDocument/2006/relationships/image" Target="../media/image4.png"/><Relationship Id="rId2" Type="http://schemas.openxmlformats.org/officeDocument/2006/relationships/notesSlide" Target="../notesSlides/notesSlide1.xml"/><Relationship Id="rId1" Type="http://schemas.openxmlformats.org/officeDocument/2006/relationships/slideLayout" Target="../slideLayouts/slideLayout4.xml"/><Relationship Id="rId4" Type="http://schemas.openxmlformats.org/officeDocument/2006/relationships/image" Target="../media/image5.png"/></Relationships>
</file>

<file path=ppt/slides/_rels/slide10.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5.jpeg"/><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6.jpe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7.jpeg"/><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8.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9.jpeg"/><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0.jpeg"/><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1.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22.jpg"/><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3" Type="http://schemas.openxmlformats.org/officeDocument/2006/relationships/image" Target="../media/image6.jpeg"/><Relationship Id="rId2" Type="http://schemas.openxmlformats.org/officeDocument/2006/relationships/notesSlide" Target="../notesSlides/notesSlide2.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3.xml.rels><?xml version="1.0" encoding="UTF-8" standalone="yes"?>
<Relationships xmlns="http://schemas.openxmlformats.org/package/2006/relationships"><Relationship Id="rId3" Type="http://schemas.openxmlformats.org/officeDocument/2006/relationships/image" Target="../media/image8.jpeg"/><Relationship Id="rId2" Type="http://schemas.openxmlformats.org/officeDocument/2006/relationships/notesSlide" Target="../notesSlides/notesSlide3.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4.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9.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0.jpe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1.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2.jpeg"/><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3" Type="http://schemas.openxmlformats.org/officeDocument/2006/relationships/image" Target="../media/image13.jpeg"/><Relationship Id="rId2" Type="http://schemas.openxmlformats.org/officeDocument/2006/relationships/notesSlide" Target="../notesSlides/notesSlide4.xml"/><Relationship Id="rId1" Type="http://schemas.openxmlformats.org/officeDocument/2006/relationships/slideLayout" Target="../slideLayouts/slideLayout2.xml"/><Relationship Id="rId4" Type="http://schemas.openxmlformats.org/officeDocument/2006/relationships/image" Target="../media/image7.png"/></Relationships>
</file>

<file path=ppt/slides/_rels/slide9.xml.rels><?xml version="1.0" encoding="UTF-8" standalone="yes"?>
<Relationships xmlns="http://schemas.openxmlformats.org/package/2006/relationships"><Relationship Id="rId3" Type="http://schemas.openxmlformats.org/officeDocument/2006/relationships/image" Target="../media/image7.png"/><Relationship Id="rId2" Type="http://schemas.openxmlformats.org/officeDocument/2006/relationships/image" Target="../media/image14.jpeg"/><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showMasterSp="0">
  <p:cSld>
    <p:spTree>
      <p:nvGrpSpPr>
        <p:cNvPr id="1" name=""/>
        <p:cNvGrpSpPr/>
        <p:nvPr/>
      </p:nvGrpSpPr>
      <p:grpSpPr>
        <a:xfrm>
          <a:off x="0" y="0"/>
          <a:ext cx="0" cy="0"/>
          <a:chOff x="0" y="0"/>
          <a:chExt cx="0" cy="0"/>
        </a:xfrm>
      </p:grpSpPr>
      <p:pic>
        <p:nvPicPr>
          <p:cNvPr id="3"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317311" y="5507235"/>
            <a:ext cx="1507110" cy="1077181"/>
          </a:xfrm>
          <a:prstGeom prst="rect">
            <a:avLst/>
          </a:prstGeom>
        </p:spPr>
      </p:pic>
      <p:pic>
        <p:nvPicPr>
          <p:cNvPr id="4" name="Figure" descr="Chemistry"/>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3562758" y="2518312"/>
            <a:ext cx="2010682" cy="2602059"/>
          </a:xfrm>
          <a:prstGeom prst="rect">
            <a:avLst/>
          </a:prstGeom>
          <a:effectLst>
            <a:reflection blurRad="6350" stA="52000" endA="300" endPos="35000" dir="5400000" sy="-100000" algn="bl" rotWithShape="0"/>
          </a:effectLst>
          <a:scene3d>
            <a:camera prst="obliqueTopLeft"/>
            <a:lightRig rig="threePt" dir="t"/>
          </a:scene3d>
        </p:spPr>
      </p:pic>
      <p:sp>
        <p:nvSpPr>
          <p:cNvPr id="5" name="Chapter Title"/>
          <p:cNvSpPr txBox="1">
            <a:spLocks/>
          </p:cNvSpPr>
          <p:nvPr/>
        </p:nvSpPr>
        <p:spPr>
          <a:xfrm>
            <a:off x="0" y="1336427"/>
            <a:ext cx="9144000" cy="1081677"/>
          </a:xfrm>
          <a:prstGeom prst="rect">
            <a:avLst/>
          </a:prstGeom>
        </p:spPr>
        <p:txBody>
          <a:bodyPr/>
          <a:lstStyle>
            <a:lvl1pPr algn="l" defTabSz="914400" rtl="0" eaLnBrk="1" latinLnBrk="0" hangingPunct="1">
              <a:spcBef>
                <a:spcPct val="0"/>
              </a:spcBef>
              <a:buNone/>
              <a:defRPr sz="3600" kern="1200" cap="all" spc="-60" baseline="0">
                <a:solidFill>
                  <a:srgbClr val="6CB255"/>
                </a:solidFill>
                <a:latin typeface="+mj-lt"/>
                <a:ea typeface="+mj-ea"/>
                <a:cs typeface="+mj-cs"/>
              </a:defRPr>
            </a:lvl1pPr>
          </a:lstStyle>
          <a:p>
            <a:pPr algn="ctr"/>
            <a:endParaRPr lang="en-US" sz="1800" cap="none" dirty="0">
              <a:solidFill>
                <a:schemeClr val="accent3">
                  <a:lumMod val="20000"/>
                  <a:lumOff val="80000"/>
                </a:schemeClr>
              </a:solidFill>
              <a:latin typeface="+mn-lt"/>
            </a:endParaRPr>
          </a:p>
          <a:p>
            <a:pPr algn="ctr"/>
            <a:r>
              <a:rPr lang="en-US" sz="2000" b="1" cap="none" dirty="0">
                <a:solidFill>
                  <a:srgbClr val="212F62"/>
                </a:solidFill>
                <a:latin typeface="+mn-lt"/>
              </a:rPr>
              <a:t>Chapter 16 </a:t>
            </a:r>
            <a:r>
              <a:rPr lang="en-US" sz="2000" b="1" dirty="0">
                <a:solidFill>
                  <a:srgbClr val="212F62"/>
                </a:solidFill>
                <a:latin typeface="+mn-lt"/>
              </a:rPr>
              <a:t>Thermodynamics</a:t>
            </a:r>
          </a:p>
          <a:p>
            <a:pPr algn="ctr"/>
            <a:r>
              <a:rPr lang="en-US" sz="1600" cap="none" dirty="0">
                <a:solidFill>
                  <a:schemeClr val="tx1"/>
                </a:solidFill>
                <a:latin typeface="+mn-lt"/>
              </a:rPr>
              <a:t>PowerPoint Image Slideshow</a:t>
            </a:r>
          </a:p>
        </p:txBody>
      </p:sp>
      <p:sp>
        <p:nvSpPr>
          <p:cNvPr id="6" name="Title"/>
          <p:cNvSpPr>
            <a:spLocks noGrp="1"/>
          </p:cNvSpPr>
          <p:nvPr>
            <p:ph type="title" idx="4294967295"/>
          </p:nvPr>
        </p:nvSpPr>
        <p:spPr>
          <a:xfrm>
            <a:off x="0" y="701994"/>
            <a:ext cx="9144000" cy="734641"/>
          </a:xfrm>
        </p:spPr>
        <p:txBody>
          <a:bodyPr>
            <a:normAutofit/>
          </a:bodyPr>
          <a:lstStyle/>
          <a:p>
            <a:pPr algn="ctr"/>
            <a:r>
              <a:rPr lang="en-US" sz="3600" dirty="0"/>
              <a:t>CHEMISTRY</a:t>
            </a:r>
          </a:p>
        </p:txBody>
      </p:sp>
    </p:spTree>
    <p:extLst>
      <p:ext uri="{BB962C8B-B14F-4D97-AF65-F5344CB8AC3E}">
        <p14:creationId xmlns:p14="http://schemas.microsoft.com/office/powerpoint/2010/main" val="1322443130"/>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fontScale="92500" lnSpcReduction="10000"/>
          </a:bodyPr>
          <a:lstStyle/>
          <a:p>
            <a:r>
              <a:rPr lang="en-US" sz="1100" dirty="0"/>
              <a:t>This shows a microstate model describing the flow of heat from a hot object to a cold object.</a:t>
            </a:r>
          </a:p>
          <a:p>
            <a:pPr marL="342900" indent="-342900">
              <a:buAutoNum type="alphaLcParenBoth"/>
            </a:pPr>
            <a:r>
              <a:rPr lang="en-US" sz="1100" dirty="0"/>
              <a:t>Before the heat flow occurs, the object comprised of particles A and B contains both units of energy and as represented by a distribution of three microstates.</a:t>
            </a:r>
            <a:endParaRPr lang="en-US" sz="1100" dirty="0">
              <a:solidFill>
                <a:srgbClr val="6CB255"/>
              </a:solidFill>
            </a:endParaRPr>
          </a:p>
          <a:p>
            <a:pPr marL="342900" indent="-342900">
              <a:buAutoNum type="alphaLcParenBoth"/>
            </a:pPr>
            <a:r>
              <a:rPr lang="en-US" sz="1100" dirty="0"/>
              <a:t>If the heat flow results in an even dispersal of energy (one energy unit transferred), a distribution of four microstates results.</a:t>
            </a:r>
          </a:p>
          <a:p>
            <a:pPr marL="342900" indent="-342900">
              <a:buAutoNum type="alphaLcParenBoth"/>
            </a:pPr>
            <a:r>
              <a:rPr lang="en-US" sz="1100" dirty="0"/>
              <a:t>If both energy units are transferred, the resulting distribution has three microstates.</a:t>
            </a:r>
          </a:p>
        </p:txBody>
      </p:sp>
      <p:pic>
        <p:nvPicPr>
          <p:cNvPr id="3" name="Figure" descr="Three rows labeled a, b, and c are shown and each contains rectangles with two sides where the left side is labeled, “A,” and “B,” and the right is labeled, “C,” and “D.” Row a has three rectangles where the first has a dot above and below the letter A, the second has a dot above the A and B, and the third which has a dot above and below the letter B. Row b has four rectangles; the first has a dot above A and C, the second has a dot above A and D, the third has a dot above B and C and the fourth has a dot above B and D. Row c has three rectangles; the first has a dot above and below the letter C, the second has a dot above C and D and the third has a dot above and below the letter 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6282" b="-6282"/>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16.9</a:t>
            </a:r>
          </a:p>
        </p:txBody>
      </p:sp>
    </p:spTree>
    <p:extLst>
      <p:ext uri="{BB962C8B-B14F-4D97-AF65-F5344CB8AC3E}">
        <p14:creationId xmlns:p14="http://schemas.microsoft.com/office/powerpoint/2010/main" val="339734271"/>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hidden="1"/>
          <p:cNvSpPr>
            <a:spLocks noGrp="1"/>
          </p:cNvSpPr>
          <p:nvPr>
            <p:ph type="body" sz="quarter" idx="14"/>
          </p:nvPr>
        </p:nvSpPr>
        <p:spPr/>
        <p:txBody>
          <a:bodyPr>
            <a:normAutofit/>
          </a:bodyPr>
          <a:lstStyle/>
          <a:p>
            <a:endParaRPr lang="en-US" sz="1600" dirty="0"/>
          </a:p>
        </p:txBody>
      </p:sp>
      <p:pic>
        <p:nvPicPr>
          <p:cNvPr id="4" name="Figure" descr="A diagram shows one rectangle with two sides that has four dots, red, green, yellow and blue written on the left side. A right-facing arrow leads to six more two-sided rectangles, each with two dots on the left and right sides. The first rectangle has a red and green dot on the left and a blue and yellow on the right, while the second shows a red and blue on the left and a green and yellow on the right. The third rectangle has a red and yellow dot on the left and a blue and green on the right, while the fourth shows a green and blue on the left and a red and yellow on the right. The fifth rectangle has a yellow and green dot on the left and a blue and red on the right, while the sixth shows a yellow and blue on the left and a green and red on the righ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97133" b="-197133"/>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ample Number"/>
          <p:cNvSpPr>
            <a:spLocks noGrp="1"/>
          </p:cNvSpPr>
          <p:nvPr>
            <p:ph type="title"/>
          </p:nvPr>
        </p:nvSpPr>
        <p:spPr/>
        <p:txBody>
          <a:bodyPr/>
          <a:lstStyle/>
          <a:p>
            <a:r>
              <a:rPr lang="en-US" dirty="0"/>
              <a:t>Example 16.2</a:t>
            </a:r>
          </a:p>
        </p:txBody>
      </p:sp>
    </p:spTree>
    <p:extLst>
      <p:ext uri="{BB962C8B-B14F-4D97-AF65-F5344CB8AC3E}">
        <p14:creationId xmlns:p14="http://schemas.microsoft.com/office/powerpoint/2010/main" val="1283158200"/>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The entropy of a substance increases (Δ</a:t>
            </a:r>
            <a:r>
              <a:rPr lang="en-US" sz="1600" i="1" dirty="0"/>
              <a:t>S</a:t>
            </a:r>
            <a:r>
              <a:rPr lang="en-US" sz="1600" dirty="0"/>
              <a:t> &gt; 0) as it transforms from a relatively ordered solid, to a less-ordered liquid, and then to a still less-ordered gas. The entropy decreases (Δ</a:t>
            </a:r>
            <a:r>
              <a:rPr lang="en-US" sz="1600" i="1" dirty="0"/>
              <a:t>S</a:t>
            </a:r>
            <a:r>
              <a:rPr lang="en-US" sz="1600" dirty="0"/>
              <a:t> &lt; 0) as the substance transforms from a gas to a liquid and then to a solid.</a:t>
            </a:r>
          </a:p>
        </p:txBody>
      </p:sp>
      <p:pic>
        <p:nvPicPr>
          <p:cNvPr id="4" name="Figure" descr="Three stoppered flasks are shown with right and left-facing arrows in between each; the first is labeled above as, “delta S greater than 0,” and below as, “delta S less than 0,” while the second is labeled above as, “delta S greater than 0,” and below as, “delta S less than 0.” A long, right-facing arrow is drawn above all the flasks and labeled, “Increasing entropy.” The left flask contains twenty-seven particles arranged in a cube in the bottom of the flask and is labeled, “Crystalline solid,” below. The middle flask contains twenty-seven particles dispersed randomly in the bottom of the flask and is labeled, “Liquid,” below. The right flask contains twenty-seven particles dispersed inside of the flask and moving rapidly and is labeled, “Gas,” below."/>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629" r="-2629"/>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16.10</a:t>
            </a:r>
          </a:p>
        </p:txBody>
      </p:sp>
    </p:spTree>
    <p:extLst>
      <p:ext uri="{BB962C8B-B14F-4D97-AF65-F5344CB8AC3E}">
        <p14:creationId xmlns:p14="http://schemas.microsoft.com/office/powerpoint/2010/main" val="2535655165"/>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Entropy increases as the temperature of a substance is raised, which corresponds to the greater spread of kinetic energies. When a substance melts or vaporizes, it experiences a significant increase in entropy.</a:t>
            </a:r>
          </a:p>
        </p:txBody>
      </p:sp>
      <p:pic>
        <p:nvPicPr>
          <p:cNvPr id="4" name="Figure" descr="Two graphs are shown. The y-axis of the left graph is labeled, “Fraction of molecules,” while the x-axis is labeled, “Velocity, v ( m / s ),” and has values of 0 through 1,500 along the axis with increments of 500. Four lines are plotted on this graph. The first, labeled, “100 K,” peaks around 200 m / s while the second, labeled, “200 K,” peaks near 300 m / s and is slightly lower on the y-axis than the first. The third line, labeled, “500 K,” peaks around 550 m / s and is lower than the first two on the y-axis. The fourth line, labeled, “1000 K,” peaks around 750 m / s and is the lowest of the four on the y-axis. Each line get increasingly broad. The second graph has a y-axis labeled, “Entropy, S,” with an upward-facing arrow and an x-axis labeled, “Temperature ( K ),” and a right-facing arrow. The graph has three equally spaced columns in the background, labeled, “Solid,” “Liquid,” and, “Gas,” from left to right. A line extends slightly upward through the first column in a slight upward direction, then goes straight up in the transition between the first two columns. In then progresses in a slight upward direction through the second column, then goes up dramatically between the second and third columns, then continues in a slight upward direction once more. The first vertical region of this line is labeled, “Melting,” and the second is labeled, “Boiling.”"/>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4789" b="-4789"/>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16.11</a:t>
            </a:r>
          </a:p>
        </p:txBody>
      </p:sp>
    </p:spTree>
    <p:extLst>
      <p:ext uri="{BB962C8B-B14F-4D97-AF65-F5344CB8AC3E}">
        <p14:creationId xmlns:p14="http://schemas.microsoft.com/office/powerpoint/2010/main" val="192209260"/>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There are four possibilities regarding the signs of enthalpy and entropy changes.</a:t>
            </a:r>
          </a:p>
        </p:txBody>
      </p:sp>
      <p:pic>
        <p:nvPicPr>
          <p:cNvPr id="4" name="Figure" descr="A table with three columns and four rows is shown. The first column has the phrase, “Delta S greater than zero ( increase in entropy ),” in the third row and the phrase, “Delta S less than zero ( decrease in entropy),” in the fourth row. The second and third columns have the phrase, “Summary of the Four Scenarios for Enthalpy and Entropy Changes,” written above them. The second column has, “delta H greater than zero ( endothermic ),” in the second row, “delta G less than zero at high temperature, delta G greater than zero at low temperature, Process is spontaneous at high temperature,” in the third row, and “delta G greater than zero at any temperature, Process is nonspontaneous at any temperature,” in the fourth row. The third column has, “delta H less than zero ( exothermic ),” in the second row, “delta G less than zero at any temperature, Process is spontaneous at any temperature,” in the third row, and “delta G less than zero at low temperature, delta G greater than zero at high temperature, Process is spontaneous at low temperature.”"/>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9528" b="-9528"/>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16.12</a:t>
            </a:r>
          </a:p>
        </p:txBody>
      </p:sp>
    </p:spTree>
    <p:extLst>
      <p:ext uri="{BB962C8B-B14F-4D97-AF65-F5344CB8AC3E}">
        <p14:creationId xmlns:p14="http://schemas.microsoft.com/office/powerpoint/2010/main" val="4176991735"/>
      </p:ext>
    </p:extLst>
  </p:cSld>
  <p:clrMapOvr>
    <a:masterClrMapping/>
  </p:clrMapOvr>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These plots show the variation in Δ</a:t>
            </a:r>
            <a:r>
              <a:rPr lang="en-US" sz="1600" i="1" dirty="0"/>
              <a:t>G</a:t>
            </a:r>
            <a:r>
              <a:rPr lang="en-US" sz="1600" dirty="0"/>
              <a:t> with temperature for the four possible combinations of arithmetic sign for Δ</a:t>
            </a:r>
            <a:r>
              <a:rPr lang="en-US" sz="1600" i="1" dirty="0"/>
              <a:t>H</a:t>
            </a:r>
            <a:r>
              <a:rPr lang="en-US" sz="1600" dirty="0"/>
              <a:t> and Δ</a:t>
            </a:r>
            <a:r>
              <a:rPr lang="en-US" sz="1600" i="1" dirty="0"/>
              <a:t>S</a:t>
            </a:r>
            <a:r>
              <a:rPr lang="en-US" sz="1600" dirty="0"/>
              <a:t>.</a:t>
            </a:r>
          </a:p>
        </p:txBody>
      </p:sp>
      <p:pic>
        <p:nvPicPr>
          <p:cNvPr id="4" name="Figure" descr="A graph is shown where the y-axis is labeled, “Free energy,” and the x-axis is labeled, “Increasing temperature ( K ).” The value of zero is written midway up the y-axis with the label, “delta G greater than 0,” written above this line and, “delta G less than 0,” written below it. The bottom half of the graph is labeled on the right as, “Spontaneous,” and the top half is labeled on the right as, “Nonspontaneous.” A green line labeled, “delta H less than 0, delta S greater than 0,” extends from a quarter of the way up the y-axis to the bottom right of the graph. A yellow line labeled, “delta H less than 0, delta S less than 0,” extends from a quarter of the way up the y-axis to the middle right of the graph. A second yellow line labeled, “delta H greater than 0, delta S greater than 0,” extends from three quarters of the way up the y-axis to the middle right of the graph. A red line labeled, “delta H greater than 0, delta S less than 0,” extends from three quarters of the way up the y-axis to the top right of the graph."/>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100623" r="-100623"/>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16.13</a:t>
            </a:r>
          </a:p>
        </p:txBody>
      </p:sp>
    </p:spTree>
    <p:extLst>
      <p:ext uri="{BB962C8B-B14F-4D97-AF65-F5344CB8AC3E}">
        <p14:creationId xmlns:p14="http://schemas.microsoft.com/office/powerpoint/2010/main" val="4200702506"/>
      </p:ext>
    </p:extLst>
  </p:cSld>
  <p:clrMapOvr>
    <a:masterClrMapping/>
  </p:clrMapOvr>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These plots show the free energy versus reaction progress for systems whose standard free changes are </a:t>
            </a:r>
            <a:r>
              <a:rPr lang="en-US" sz="1600" dirty="0">
                <a:solidFill>
                  <a:srgbClr val="6CB255"/>
                </a:solidFill>
              </a:rPr>
              <a:t>(a) </a:t>
            </a:r>
            <a:r>
              <a:rPr lang="en-US" sz="1600" dirty="0"/>
              <a:t>negative, </a:t>
            </a:r>
            <a:r>
              <a:rPr lang="en-US" sz="1600" dirty="0">
                <a:solidFill>
                  <a:srgbClr val="6CB255"/>
                </a:solidFill>
              </a:rPr>
              <a:t>(b) </a:t>
            </a:r>
            <a:r>
              <a:rPr lang="en-US" sz="1600" dirty="0"/>
              <a:t>positive, and </a:t>
            </a:r>
            <a:r>
              <a:rPr lang="en-US" sz="1600" dirty="0">
                <a:solidFill>
                  <a:srgbClr val="6CB255"/>
                </a:solidFill>
              </a:rPr>
              <a:t>(c) </a:t>
            </a:r>
            <a:r>
              <a:rPr lang="en-US" sz="1600" dirty="0"/>
              <a:t>zero. </a:t>
            </a:r>
            <a:r>
              <a:rPr lang="en-US" sz="1600" dirty="0" err="1"/>
              <a:t>Nonequilibrium</a:t>
            </a:r>
            <a:r>
              <a:rPr lang="en-US" sz="1600" dirty="0"/>
              <a:t> systems will proceed spontaneously in whatever direction is necessary to minimize free energy and establish equilibrium.</a:t>
            </a:r>
          </a:p>
        </p:txBody>
      </p:sp>
      <p:pic>
        <p:nvPicPr>
          <p:cNvPr id="4" name="Figure" descr="Three graphs, labeled, “a,” “b,” and “c” are shown where the y-axis is labeled, “Gibbs free energy ( G ),” and, “G superscript degree sign ( reactants ),” while the x-axis is labeled, “Reaction progress,” and “Reactants,” on the left and, “Products,” on the right. In graph a, a line begins at the upper left side and goes steadily down to a point about halfway up the y-axis and two thirds of the way on the x-axis, then rises again to a point labeled, “G superscript degree sign ( products ),” that is slightly higher than halfway up the y-axis. The distance between the beginning and ending points of the graph is labeled as, “delta G less than 0,” while the lowest point on the graph is labeled, “Q equals K greater than 1.” In graph b, a line begins at the middle left side and goes steadily down to a point about two fifths up the y-axis and one third of the way on the x-axis, then rises again to a point labeled, “G superscript degree sign ( products ),” that is near the top of the y-axis. The distance between the beginning and ending points of the graph is labeled as, “delta G greater than 0,” while the lowest point on the graph is labeled, “Q equals K less than 1.” In graph c, a line begins at the upper left side and goes steadily down to a point near the bottom of the y-axis and half way on the x-axis, then rises again to a point labeled, “G superscript degree sign ( products ),” that is equal to the starting point on the y-axis which is labeled, “G superscript degree sign ( reactants ).” The lowest point on the graph is labeled, “Q equals K equals 1.” At the top of the graph is the label, “Delta G superscript degree sign equals 0.”"/>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65359" r="-65359"/>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16.14</a:t>
            </a:r>
          </a:p>
        </p:txBody>
      </p:sp>
    </p:spTree>
    <p:extLst>
      <p:ext uri="{BB962C8B-B14F-4D97-AF65-F5344CB8AC3E}">
        <p14:creationId xmlns:p14="http://schemas.microsoft.com/office/powerpoint/2010/main" val="4055682942"/>
      </p:ext>
    </p:extLst>
  </p:cSld>
  <p:clrMapOvr>
    <a:masterClrMapping/>
  </p:clrMapOvr>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hidden="1"/>
          <p:cNvSpPr>
            <a:spLocks noGrp="1"/>
          </p:cNvSpPr>
          <p:nvPr>
            <p:ph type="body" sz="quarter" idx="14"/>
          </p:nvPr>
        </p:nvSpPr>
        <p:spPr/>
        <p:txBody>
          <a:bodyPr>
            <a:normAutofit/>
          </a:bodyPr>
          <a:lstStyle/>
          <a:p>
            <a:endParaRPr lang="en-US" sz="1600" dirty="0"/>
          </a:p>
        </p:txBody>
      </p:sp>
      <p:pic>
        <p:nvPicPr>
          <p:cNvPr id="4" name="Figure" descr="This Lewis structure shows a six-sided ring structure composed of a methyl group single bonded to a carbon, which is double bonded to an oxygen atom in an upward position and single bonded to an oxygen atom in a downward position. The lower oxygen is single bonded to a hydrogen, which is connected by a dotted line to an oxygen that is double bonded to a carbon in an upward position. This carbon is single bonded to a methyl group to its right and to an oxygen in the upward position that is single bonded to a hydrogen that is connected by a dotted line to the double bonded oxygen on the left."/>
          <p:cNvPicPr>
            <a:picLocks noGrp="1" noChangeAspect="1"/>
          </p:cNvPicPr>
          <p:nvPr>
            <p:ph type="pic" sz="quarter" idx="13"/>
          </p:nvPr>
        </p:nvPicPr>
        <p:blipFill>
          <a:blip r:embed="rId2">
            <a:extLst>
              <a:ext uri="{28A0092B-C50C-407E-A947-70E740481C1C}">
                <a14:useLocalDpi xmlns:a14="http://schemas.microsoft.com/office/drawing/2010/main" val="0"/>
              </a:ext>
            </a:extLst>
          </a:blip>
          <a:srcRect/>
          <a:stretch>
            <a:fillRect/>
          </a:stretch>
        </p:blipFill>
        <p:spPr>
          <a:xfrm>
            <a:off x="457199" y="2059928"/>
            <a:ext cx="8062913" cy="1624987"/>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Exercise Number"/>
          <p:cNvSpPr>
            <a:spLocks noGrp="1"/>
          </p:cNvSpPr>
          <p:nvPr>
            <p:ph type="title"/>
          </p:nvPr>
        </p:nvSpPr>
        <p:spPr/>
        <p:txBody>
          <a:bodyPr/>
          <a:lstStyle/>
          <a:p>
            <a:r>
              <a:rPr lang="en-US" dirty="0"/>
              <a:t>Exercise 55</a:t>
            </a:r>
          </a:p>
        </p:txBody>
      </p:sp>
    </p:spTree>
    <p:extLst>
      <p:ext uri="{BB962C8B-B14F-4D97-AF65-F5344CB8AC3E}">
        <p14:creationId xmlns:p14="http://schemas.microsoft.com/office/powerpoint/2010/main" val="3118697724"/>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Geysers are a dramatic display of thermodynamic principles in nature. As water inside the earth heats up, it rises to the surface through small channels. Pressure builds up until the water turns to steam, and steam is expelled forcefully through a hole at the surface. (credit: modification of work by Yellowstone National Park)</a:t>
            </a:r>
          </a:p>
        </p:txBody>
      </p:sp>
      <p:pic>
        <p:nvPicPr>
          <p:cNvPr id="4" name="Figure" descr="A photograph shows an aerial view of buildings, trees and a large area clear of vegetation, above which rises a plume of steam."/>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3161" r="-3161"/>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16.1</a:t>
            </a:r>
          </a:p>
        </p:txBody>
      </p:sp>
    </p:spTree>
    <p:extLst>
      <p:ext uri="{BB962C8B-B14F-4D97-AF65-F5344CB8AC3E}">
        <p14:creationId xmlns:p14="http://schemas.microsoft.com/office/powerpoint/2010/main" val="3188456133"/>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dirty="0"/>
              <a:t>This </a:t>
            </a:r>
            <a:r>
              <a:rPr lang="en-US" dirty="0" err="1"/>
              <a:t>OpenStax</a:t>
            </a:r>
            <a:r>
              <a:rPr lang="en-US" dirty="0"/>
              <a:t> ancillary resource is © Rice University under a CC-BY 4.0 International license; it may be reproduced or modified but must be attributed to </a:t>
            </a:r>
            <a:r>
              <a:rPr lang="en-US" dirty="0" err="1"/>
              <a:t>OpenStax</a:t>
            </a:r>
            <a:r>
              <a:rPr lang="en-US" dirty="0"/>
              <a:t>, Rice University and any changes must be noted. Any images credited to other sources are similarly available for reproduction, but must be attributed to their sources.</a:t>
            </a:r>
          </a:p>
        </p:txBody>
      </p:sp>
      <p:sp>
        <p:nvSpPr>
          <p:cNvPr id="7" name="Figure Legend"/>
          <p:cNvSpPr>
            <a:spLocks noGrp="1"/>
          </p:cNvSpPr>
          <p:nvPr>
            <p:ph type="body" sz="quarter" idx="14"/>
          </p:nvPr>
        </p:nvSpPr>
        <p:spPr/>
        <p:txBody>
          <a:bodyPr>
            <a:normAutofit/>
          </a:bodyPr>
          <a:lstStyle/>
          <a:p>
            <a:r>
              <a:rPr lang="en-US" sz="1600" dirty="0"/>
              <a:t>Both U-238 and Tc-99m undergo spontaneous radioactive decay, but at drastically different rates. Over the course of one week, essentially all of a Tc-99m sample and none of a U-238 sample will have decayed.</a:t>
            </a:r>
          </a:p>
        </p:txBody>
      </p:sp>
      <p:pic>
        <p:nvPicPr>
          <p:cNvPr id="4" name="Figure" descr="A graph of two lines is shown where the y-axis is labeled, “amount of isotope remaining ( percent sign ),” and has values zero through one hundred, in increments of ten, written along the axis. The x-axis is labeled, “time ( days )” and has values zero through seven, in increments of one, written along the axis. The first graph, drawn with a blue line, begins at the top left value of one hundred on the y-axis and zero on the x-axis and falls steeply over the first three minutes, then the graphed line becomes almost horizontal until it reaches seven minutes on the x-axis. The second graph, drawn in red, begins at the same point as the first, but remains perfectly horizontal with no change along the y-axis. A legend labels the red line as, “U dash 238,” and the blue line as,"/>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51183" r="-51183"/>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16.2</a:t>
            </a:r>
          </a:p>
        </p:txBody>
      </p:sp>
    </p:spTree>
    <p:extLst>
      <p:ext uri="{BB962C8B-B14F-4D97-AF65-F5344CB8AC3E}">
        <p14:creationId xmlns:p14="http://schemas.microsoft.com/office/powerpoint/2010/main" val="247879740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fontScale="92500"/>
          </a:bodyPr>
          <a:lstStyle/>
          <a:p>
            <a:r>
              <a:rPr lang="en-US" sz="1400" dirty="0"/>
              <a:t>The conversion of carbon from the diamond allotrope to the graphite allotrope is spontaneous at ambient pressure, but its rate is immeasurably slow at low to moderate temperatures. This process is known as graphitization, and its rate can be increased to easily measurable values at temperatures in the 1000–2000 K range. (credit “diamond” photo: modification of work by “Fancy Diamonds”/Flickr; credit “graphite” photo: </a:t>
            </a:r>
            <a:r>
              <a:rPr lang="en-US" sz="1400" dirty="0" err="1"/>
              <a:t>modificaton</a:t>
            </a:r>
            <a:r>
              <a:rPr lang="en-US" sz="1400" dirty="0"/>
              <a:t> of work by images-of-</a:t>
            </a:r>
            <a:r>
              <a:rPr lang="en-US" sz="1400" dirty="0" err="1"/>
              <a:t>elements.com</a:t>
            </a:r>
            <a:r>
              <a:rPr lang="en-US" sz="1400" dirty="0"/>
              <a:t>/</a:t>
            </a:r>
            <a:r>
              <a:rPr lang="en-US" sz="1400" dirty="0" err="1"/>
              <a:t>carbon.php</a:t>
            </a:r>
            <a:r>
              <a:rPr lang="en-US" sz="1400" dirty="0"/>
              <a:t>)</a:t>
            </a:r>
            <a:endParaRPr lang="en-US" sz="1600" dirty="0"/>
          </a:p>
        </p:txBody>
      </p:sp>
      <p:pic>
        <p:nvPicPr>
          <p:cNvPr id="3" name="Figure" descr="Two pairs of images are shown. The left pair, labeled, “C, ( diamond ),” has a picture of a diamond held by a pair of plyers and a diagram of the molecular arrangement. The second pair, labeled, “C ( graphite ),” has a picture of a large, black, slightly shiny rock and a diagram of four sheets composed of many atoms arranged in large squares in a stacked arrangement with space between each."/>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l="-27497" r="-27497"/>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16.3</a:t>
            </a:r>
          </a:p>
        </p:txBody>
      </p:sp>
    </p:spTree>
    <p:extLst>
      <p:ext uri="{BB962C8B-B14F-4D97-AF65-F5344CB8AC3E}">
        <p14:creationId xmlns:p14="http://schemas.microsoft.com/office/powerpoint/2010/main" val="1654405804"/>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An isolated system consists of an ideal gas in one flask that is connected by a closed valve to a second flask containing a vacuum. Once the valve is opened, the gas spontaneously becomes evenly distributed between the flasks.</a:t>
            </a:r>
          </a:p>
        </p:txBody>
      </p:sp>
      <p:pic>
        <p:nvPicPr>
          <p:cNvPr id="4" name="Figure" descr="A diagram shows two two-sided flasks connected by a right-facing arrow labeled “Spontaneous” and a left-facing arrow labeled “Nonspontaneous.” Each pair of flasks are connected to one another by a tube with a stopcock. In the left pair of flasks, the left flask contains thirty particles evenly dispersed while the right flask contains nothing and the stopcock is closed. The right pair of flasks has an open stopcock and equal numbers of particles in both flasks."/>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58943" b="-58943"/>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16.4</a:t>
            </a:r>
          </a:p>
        </p:txBody>
      </p:sp>
    </p:spTree>
    <p:extLst>
      <p:ext uri="{BB962C8B-B14F-4D97-AF65-F5344CB8AC3E}">
        <p14:creationId xmlns:p14="http://schemas.microsoft.com/office/powerpoint/2010/main" val="1115842026"/>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When two objects at different temperatures come in contact, heat spontaneously flows from the hotter to the colder object.</a:t>
            </a:r>
          </a:p>
        </p:txBody>
      </p:sp>
      <p:pic>
        <p:nvPicPr>
          <p:cNvPr id="4" name="Figure" descr="Two diagrams are shown. The left diagram is comprised of two separated squares; the left is red and labeled “X” and the right is blue and labeled “Y.” Below this diagram is the label “T subscript X, a greater than sign, T subscript Y.” The right diagram shows the boxes next to one another, shaded red on the left, blue on the right, and blended red and blue together in the middle. The left box is red and labeled “X,” the right is blue and labeled “Y” and a right-facing arrow labeled “Heat” is written above them. Below this diagram is the label “X and Y in contact."/>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62565" b="-62565"/>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16.5</a:t>
            </a:r>
          </a:p>
        </p:txBody>
      </p:sp>
    </p:spTree>
    <p:extLst>
      <p:ext uri="{BB962C8B-B14F-4D97-AF65-F5344CB8AC3E}">
        <p14:creationId xmlns:p14="http://schemas.microsoft.com/office/powerpoint/2010/main" val="479832555"/>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(credit a: modification of work by Jenny Downing; credit b: modification of work by “Fuzzy </a:t>
            </a:r>
            <a:r>
              <a:rPr lang="en-US" sz="1600" dirty="0" err="1"/>
              <a:t>Gerdes</a:t>
            </a:r>
            <a:r>
              <a:rPr lang="en-US" sz="1600" dirty="0"/>
              <a:t>”/Flickr; credit c: modification of work by </a:t>
            </a:r>
            <a:r>
              <a:rPr lang="en-US" sz="1600" dirty="0" err="1"/>
              <a:t>Sahar</a:t>
            </a:r>
            <a:r>
              <a:rPr lang="en-US" sz="1600" dirty="0"/>
              <a:t> </a:t>
            </a:r>
            <a:r>
              <a:rPr lang="en-US" sz="1600" dirty="0" err="1"/>
              <a:t>Atwa</a:t>
            </a:r>
            <a:r>
              <a:rPr lang="en-US" sz="1600" dirty="0"/>
              <a:t>)</a:t>
            </a:r>
          </a:p>
        </p:txBody>
      </p:sp>
      <p:pic>
        <p:nvPicPr>
          <p:cNvPr id="4" name="Figure" descr="This figure has three photos labeled, “a,” “b,” and “c.” Photo a shows a glass with a solid in water. There is steam or smoke coming from the top of the glass. Photo b shows the bottom half of a glass with water sticking to its outside surface. Photo c shows a sealed container that holds a red liquid."/>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a:stretch>
            <a:fillRect/>
          </a:stretch>
        </p:blipFill>
        <p:spPr>
          <a:xfrm>
            <a:off x="457199" y="1383884"/>
            <a:ext cx="8062913" cy="2977075"/>
          </a:xfrm>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16.6</a:t>
            </a:r>
          </a:p>
        </p:txBody>
      </p:sp>
    </p:spTree>
    <p:extLst>
      <p:ext uri="{BB962C8B-B14F-4D97-AF65-F5344CB8AC3E}">
        <p14:creationId xmlns:p14="http://schemas.microsoft.com/office/powerpoint/2010/main" val="445147938"/>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solidFill>
                  <a:srgbClr val="6CB255"/>
                </a:solidFill>
              </a:rPr>
              <a:t>(a)</a:t>
            </a:r>
            <a:r>
              <a:rPr lang="en-US" sz="1600" dirty="0"/>
              <a:t> Nicholas Léonard </a:t>
            </a:r>
            <a:r>
              <a:rPr lang="en-US" sz="1600" dirty="0" err="1"/>
              <a:t>Sadi</a:t>
            </a:r>
            <a:r>
              <a:rPr lang="en-US" sz="1600" dirty="0"/>
              <a:t> Carnot’s research into steam-powered machinery and </a:t>
            </a:r>
            <a:r>
              <a:rPr lang="en-US" sz="1600" dirty="0">
                <a:solidFill>
                  <a:srgbClr val="6CB255"/>
                </a:solidFill>
              </a:rPr>
              <a:t>(b)</a:t>
            </a:r>
            <a:r>
              <a:rPr lang="en-US" sz="1600" dirty="0"/>
              <a:t> Rudolf </a:t>
            </a:r>
            <a:r>
              <a:rPr lang="en-US" sz="1600" dirty="0" err="1"/>
              <a:t>Clausius’s</a:t>
            </a:r>
            <a:r>
              <a:rPr lang="en-US" sz="1600" dirty="0"/>
              <a:t> later study of those findings led to groundbreaking discoveries about spontaneous heat flow processes.</a:t>
            </a:r>
          </a:p>
        </p:txBody>
      </p:sp>
      <p:pic>
        <p:nvPicPr>
          <p:cNvPr id="9" name="Figure" descr="A portrait of Rudolf Clasius is shown."/>
          <p:cNvPicPr>
            <a:picLocks noGrp="1" noChangeAspect="1"/>
          </p:cNvPicPr>
          <p:nvPr>
            <p:ph type="pic" sz="quarter" idx="13"/>
          </p:nvPr>
        </p:nvPicPr>
        <p:blipFill>
          <a:blip r:embed="rId3" cstate="email">
            <a:extLst>
              <a:ext uri="{28A0092B-C50C-407E-A947-70E740481C1C}">
                <a14:useLocalDpi xmlns:a14="http://schemas.microsoft.com/office/drawing/2010/main" val="0"/>
              </a:ext>
            </a:extLst>
          </a:blip>
          <a:srcRect l="-23953" r="-23953"/>
          <a:stretch>
            <a:fillRect/>
          </a:stretch>
        </p:blipFill>
        <p:spPr/>
      </p:pic>
      <p:pic>
        <p:nvPicPr>
          <p:cNvPr id="8" name="OpenStaxLogo" descr="openstax college logo"/>
          <p:cNvPicPr>
            <a:picLocks noChangeAspect="1"/>
          </p:cNvPicPr>
          <p:nvPr/>
        </p:nvPicPr>
        <p:blipFill>
          <a:blip r:embed="rId4"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16.7</a:t>
            </a:r>
          </a:p>
        </p:txBody>
      </p:sp>
    </p:spTree>
    <p:extLst>
      <p:ext uri="{BB962C8B-B14F-4D97-AF65-F5344CB8AC3E}">
        <p14:creationId xmlns:p14="http://schemas.microsoft.com/office/powerpoint/2010/main" val="1922848252"/>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Disclaimer"/>
          <p:cNvSpPr>
            <a:spLocks noGrp="1"/>
          </p:cNvSpPr>
          <p:nvPr>
            <p:ph type="ftr" sz="quarter" idx="11"/>
          </p:nvPr>
        </p:nvSpPr>
        <p:spPr/>
        <p:txBody>
          <a:bodyPr/>
          <a:lstStyle/>
          <a:p>
            <a:r>
              <a:rPr lang="en-US"/>
              <a:t>This OpenStax ancillary resource is © Rice University under a CC-BY 4.0 International license; it may be reproduced or modified but must be attributed to OpenStax, Rice University and any changes must be noted. Any images credited to other sources are similarly available for reproduction, but must be attributed to their sources.</a:t>
            </a:r>
            <a:endParaRPr lang="en-US" dirty="0"/>
          </a:p>
        </p:txBody>
      </p:sp>
      <p:sp>
        <p:nvSpPr>
          <p:cNvPr id="7" name="Figure Legend"/>
          <p:cNvSpPr>
            <a:spLocks noGrp="1"/>
          </p:cNvSpPr>
          <p:nvPr>
            <p:ph type="body" sz="quarter" idx="14"/>
          </p:nvPr>
        </p:nvSpPr>
        <p:spPr/>
        <p:txBody>
          <a:bodyPr>
            <a:normAutofit/>
          </a:bodyPr>
          <a:lstStyle/>
          <a:p>
            <a:r>
              <a:rPr lang="en-US" sz="1600" dirty="0"/>
              <a:t>The sixteen microstates associated with placing four particles in two boxes are shown. The microstates are collected into five distributions—</a:t>
            </a:r>
            <a:r>
              <a:rPr lang="en-US" sz="1600" dirty="0">
                <a:solidFill>
                  <a:srgbClr val="6CB255"/>
                </a:solidFill>
              </a:rPr>
              <a:t>(a)</a:t>
            </a:r>
            <a:r>
              <a:rPr lang="en-US" sz="1600" dirty="0"/>
              <a:t>, </a:t>
            </a:r>
            <a:r>
              <a:rPr lang="en-US" sz="1600" dirty="0">
                <a:solidFill>
                  <a:srgbClr val="6CB255"/>
                </a:solidFill>
              </a:rPr>
              <a:t>(b)</a:t>
            </a:r>
            <a:r>
              <a:rPr lang="en-US" sz="1600" dirty="0"/>
              <a:t>, </a:t>
            </a:r>
            <a:r>
              <a:rPr lang="en-US" sz="1600" dirty="0">
                <a:solidFill>
                  <a:srgbClr val="6CB255"/>
                </a:solidFill>
              </a:rPr>
              <a:t>(c)</a:t>
            </a:r>
            <a:r>
              <a:rPr lang="en-US" sz="1600" dirty="0"/>
              <a:t>, </a:t>
            </a:r>
            <a:r>
              <a:rPr lang="en-US" sz="1600" dirty="0">
                <a:solidFill>
                  <a:srgbClr val="6CB255"/>
                </a:solidFill>
              </a:rPr>
              <a:t>(d)</a:t>
            </a:r>
            <a:r>
              <a:rPr lang="en-US" sz="1600" dirty="0"/>
              <a:t>, and </a:t>
            </a:r>
            <a:r>
              <a:rPr lang="en-US" sz="1600" dirty="0">
                <a:solidFill>
                  <a:srgbClr val="6CB255"/>
                </a:solidFill>
              </a:rPr>
              <a:t>(e)</a:t>
            </a:r>
            <a:r>
              <a:rPr lang="en-US" sz="1600" dirty="0"/>
              <a:t>—based on the numbers of particles in each box.</a:t>
            </a:r>
          </a:p>
        </p:txBody>
      </p:sp>
      <p:pic>
        <p:nvPicPr>
          <p:cNvPr id="4" name="Figure" descr="Five rows of diagrams that look like dominoes are shown and labeled a, b, c, d, and e. Row a has one “domino” that has four dots on the left side, red, green, blue and yellow in a clockwise pattern from the top left, and no dots on the right. Row b has four “dominos,” each with three dots on the left and one dot on the right. The first shows a “domino” with green, yellow and blue on the left and red on the right. The second “domino” has yellow, blue and red on the left and green on the right. The third “domino” has red, green and yellow on the left and blue on the right while the fourth has red, green and blue on the left and yellow on the right. Row c has six “dominos”, each with two dots on either side. The first has a red and green on the left and a blue and yellow on the right. The second has a red and blue on the left and a green and yellow on the right while the third has a yellow and red on the left and a green and blue on the right. The fourth has a green and blue on the left and a red and yellow on the right. The fifth has a green and yellow on the left and a red and blue on the right. The sixth has a blue and yellow on the left and a green and red on the right. Row d has four “dominos,” each with one dot on the left and three on the right. The first “domino” has red on the left and a blue, green and yellow on the right. The second has a green on the left and a red, yellow and blue on the right. The third has a blue on the left and a red, green and yellow on the right. The fourth has a yellow on the left and a red, green and blue on the right. Row e has 1 “domino” with no dots on the left and four dots on the right that are red, green, blue and yellow."/>
          <p:cNvPicPr>
            <a:picLocks noGrp="1" noChangeAspect="1"/>
          </p:cNvPicPr>
          <p:nvPr>
            <p:ph type="pic" sz="quarter" idx="13"/>
          </p:nvPr>
        </p:nvPicPr>
        <p:blipFill>
          <a:blip r:embed="rId2" cstate="email">
            <a:extLst>
              <a:ext uri="{28A0092B-C50C-407E-A947-70E740481C1C}">
                <a14:useLocalDpi xmlns:a14="http://schemas.microsoft.com/office/drawing/2010/main" val="0"/>
              </a:ext>
            </a:extLst>
          </a:blip>
          <a:srcRect t="1346" b="1346"/>
          <a:stretch>
            <a:fillRect/>
          </a:stretch>
        </p:blipFill>
        <p:spPr/>
      </p:pic>
      <p:pic>
        <p:nvPicPr>
          <p:cNvPr id="8" name="OpenStaxLogo" descr="openstax college logo"/>
          <p:cNvPicPr>
            <a:picLocks noChangeAspect="1"/>
          </p:cNvPicPr>
          <p:nvPr/>
        </p:nvPicPr>
        <p:blipFill>
          <a:blip r:embed="rId3" cstate="email">
            <a:extLst>
              <a:ext uri="{28A0092B-C50C-407E-A947-70E740481C1C}">
                <a14:useLocalDpi xmlns:a14="http://schemas.microsoft.com/office/drawing/2010/main" val="0"/>
              </a:ext>
            </a:extLst>
          </a:blip>
          <a:stretch>
            <a:fillRect/>
          </a:stretch>
        </p:blipFill>
        <p:spPr>
          <a:xfrm>
            <a:off x="7772687" y="241326"/>
            <a:ext cx="1051734" cy="751709"/>
          </a:xfrm>
          <a:prstGeom prst="rect">
            <a:avLst/>
          </a:prstGeom>
        </p:spPr>
      </p:pic>
      <p:sp>
        <p:nvSpPr>
          <p:cNvPr id="5" name="Figure Number"/>
          <p:cNvSpPr>
            <a:spLocks noGrp="1"/>
          </p:cNvSpPr>
          <p:nvPr>
            <p:ph type="title"/>
          </p:nvPr>
        </p:nvSpPr>
        <p:spPr/>
        <p:txBody>
          <a:bodyPr/>
          <a:lstStyle/>
          <a:p>
            <a:r>
              <a:rPr lang="en-US" dirty="0"/>
              <a:t>Figure 16.8</a:t>
            </a:r>
          </a:p>
        </p:txBody>
      </p:sp>
    </p:spTree>
    <p:extLst>
      <p:ext uri="{BB962C8B-B14F-4D97-AF65-F5344CB8AC3E}">
        <p14:creationId xmlns:p14="http://schemas.microsoft.com/office/powerpoint/2010/main" val="2592632292"/>
      </p:ext>
    </p:extLst>
  </p:cSld>
  <p:clrMapOvr>
    <a:masterClrMapping/>
  </p:clrMapOvr>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Essential">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Essential">
      <a:majorFont>
        <a:latin typeface="Arial Black"/>
        <a:ea typeface=""/>
        <a:cs typeface=""/>
        <a:font script="Jpan" typeface="ＭＳ Ｐゴシック"/>
        <a:font script="Hang" typeface="HY견고딕"/>
        <a:font script="Hans" typeface="微软雅黑"/>
        <a:font script="Hant" typeface="微軟正黑體"/>
        <a:font script="Arab" typeface="Tahoma"/>
        <a:font script="Hebr" typeface="Tahoma"/>
        <a:font script="Thai" typeface="Tahoma"/>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Arial"/>
        <a:ea typeface=""/>
        <a:cs typeface=""/>
        <a:font script="Jpan" typeface="ＭＳ Ｐゴシック"/>
        <a:font script="Hang" typeface="돋움"/>
        <a:font script="Hans" typeface="黑体"/>
        <a:font script="Hant" typeface="微軟正黑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Essential">
      <a:fillStyleLst>
        <a:solidFill>
          <a:schemeClr val="phClr"/>
        </a:solidFill>
        <a:gradFill rotWithShape="1">
          <a:gsLst>
            <a:gs pos="0">
              <a:schemeClr val="phClr">
                <a:tint val="60000"/>
                <a:satMod val="250000"/>
              </a:schemeClr>
            </a:gs>
            <a:gs pos="35000">
              <a:schemeClr val="phClr">
                <a:tint val="47000"/>
                <a:satMod val="275000"/>
              </a:schemeClr>
            </a:gs>
            <a:gs pos="100000">
              <a:schemeClr val="phClr">
                <a:tint val="25000"/>
                <a:satMod val="300000"/>
              </a:schemeClr>
            </a:gs>
          </a:gsLst>
          <a:lin ang="16200000" scaled="1"/>
        </a:gradFill>
        <a:solidFill>
          <a:schemeClr val="phClr">
            <a:satMod val="110000"/>
          </a:schemeClr>
        </a:solidFill>
      </a:fillStyleLst>
      <a:lnStyleLst>
        <a:ln w="12700" cap="flat" cmpd="sng" algn="ctr">
          <a:solidFill>
            <a:schemeClr val="phClr">
              <a:shade val="95000"/>
              <a:satMod val="105000"/>
            </a:schemeClr>
          </a:solidFill>
          <a:prstDash val="solid"/>
        </a:ln>
        <a:ln w="28575" cap="flat" cmpd="sng" algn="ctr">
          <a:solidFill>
            <a:schemeClr val="phClr"/>
          </a:solidFill>
          <a:prstDash val="solid"/>
        </a:ln>
        <a:ln w="41275" cap="flat" cmpd="sng" algn="ctr">
          <a:solidFill>
            <a:schemeClr val="phClr"/>
          </a:solidFill>
          <a:prstDash val="solid"/>
        </a:ln>
      </a:lnStyleLst>
      <a:effectStyleLst>
        <a:effectStyle>
          <a:effectLst/>
        </a:effectStyle>
        <a:effectStyle>
          <a:effectLst>
            <a:outerShdw blurRad="39999" dist="23000" algn="bl" rotWithShape="0">
              <a:srgbClr val="000000">
                <a:alpha val="40000"/>
              </a:srgbClr>
            </a:outerShdw>
          </a:effectLst>
        </a:effectStyle>
        <a:effectStyle>
          <a:effectLst>
            <a:outerShdw blurRad="38100" dist="19050" algn="bl" rotWithShape="0">
              <a:srgbClr val="000000">
                <a:alpha val="60000"/>
              </a:srgbClr>
            </a:outerShdw>
          </a:effectLst>
          <a:scene3d>
            <a:camera prst="orthographicFront">
              <a:rot lat="0" lon="0" rev="0"/>
            </a:camera>
            <a:lightRig rig="balanced" dir="l"/>
          </a:scene3d>
          <a:sp3d prstMaterial="plastic">
            <a:bevelT w="38100" h="31750"/>
          </a:sp3d>
        </a:effectStyle>
      </a:effectStyleLst>
      <a:bgFillStyleLst>
        <a:solidFill>
          <a:schemeClr val="phClr"/>
        </a:solidFill>
        <a:blipFill rotWithShape="1">
          <a:blip xmlns:r="http://schemas.openxmlformats.org/officeDocument/2006/relationships" r:embed="rId1">
            <a:duotone>
              <a:schemeClr val="phClr">
                <a:tint val="96000"/>
              </a:schemeClr>
              <a:schemeClr val="phClr">
                <a:shade val="94000"/>
              </a:schemeClr>
            </a:duotone>
          </a:blip>
          <a:tile tx="0" ty="0" sx="100000" sy="100000" flip="none" algn="tl"/>
        </a:blipFill>
        <a:gradFill rotWithShape="1">
          <a:gsLst>
            <a:gs pos="0">
              <a:schemeClr val="phClr">
                <a:tint val="84000"/>
                <a:satMod val="110000"/>
              </a:schemeClr>
            </a:gs>
            <a:gs pos="44000">
              <a:schemeClr val="phClr">
                <a:tint val="93000"/>
                <a:satMod val="115000"/>
              </a:schemeClr>
            </a:gs>
            <a:gs pos="100000">
              <a:schemeClr val="phClr">
                <a:tint val="100000"/>
                <a:shade val="59000"/>
                <a:satMod val="120000"/>
              </a:schemeClr>
            </a:gs>
          </a:gsLst>
          <a:path path="circle">
            <a:fillToRect l="40000" t="60000" r="60000" b="40000"/>
          </a:path>
        </a:grad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ppt/theme/theme3.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tint val="100000"/>
                <a:shade val="100000"/>
                <a:satMod val="130000"/>
              </a:schemeClr>
            </a:gs>
            <a:gs pos="100000">
              <a:schemeClr val="phClr">
                <a:tint val="50000"/>
                <a:shade val="100000"/>
                <a:satMod val="350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spDef>
      <a:spPr/>
      <a:bodyPr/>
      <a:lstStyle/>
      <a:style>
        <a:lnRef idx="1">
          <a:schemeClr val="accent1"/>
        </a:lnRef>
        <a:fillRef idx="3">
          <a:schemeClr val="accent1"/>
        </a:fillRef>
        <a:effectRef idx="2">
          <a:schemeClr val="accent1"/>
        </a:effectRef>
        <a:fontRef idx="minor">
          <a:schemeClr val="lt1"/>
        </a:fontRef>
      </a:style>
    </a:spDef>
    <a:lnDef>
      <a:spPr/>
      <a:bodyPr/>
      <a:lstStyle/>
      <a:style>
        <a:lnRef idx="2">
          <a:schemeClr val="accent1"/>
        </a:lnRef>
        <a:fillRef idx="0">
          <a:schemeClr val="accent1"/>
        </a:fillRef>
        <a:effectRef idx="1">
          <a:schemeClr val="accent1"/>
        </a:effectRef>
        <a:fontRef idx="minor">
          <a:schemeClr val="tx1"/>
        </a:fontRef>
      </a:style>
    </a:lnDef>
  </a:objectDefaults>
  <a:extraClrSchemeLst/>
</a:theme>
</file>

<file path=docProps/app.xml><?xml version="1.0" encoding="utf-8"?>
<Properties xmlns="http://schemas.openxmlformats.org/officeDocument/2006/extended-properties" xmlns:vt="http://schemas.openxmlformats.org/officeDocument/2006/docPropsVTypes">
  <Template/>
  <TotalTime>390</TotalTime>
  <Words>1584</Words>
  <Application>Microsoft Office PowerPoint</Application>
  <PresentationFormat>On-screen Show (4:3)</PresentationFormat>
  <Paragraphs>57</Paragraphs>
  <Slides>17</Slides>
  <Notes>4</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17</vt:i4>
      </vt:variant>
    </vt:vector>
  </HeadingPairs>
  <TitlesOfParts>
    <vt:vector size="21" baseType="lpstr">
      <vt:lpstr>Arial</vt:lpstr>
      <vt:lpstr>Arial Black</vt:lpstr>
      <vt:lpstr>Calibri</vt:lpstr>
      <vt:lpstr>Essential</vt:lpstr>
      <vt:lpstr>CHEMISTRY</vt:lpstr>
      <vt:lpstr>Figure 16.1</vt:lpstr>
      <vt:lpstr>Figure 16.2</vt:lpstr>
      <vt:lpstr>Figure 16.3</vt:lpstr>
      <vt:lpstr>Figure 16.4</vt:lpstr>
      <vt:lpstr>Figure 16.5</vt:lpstr>
      <vt:lpstr>Figure 16.6</vt:lpstr>
      <vt:lpstr>Figure 16.7</vt:lpstr>
      <vt:lpstr>Figure 16.8</vt:lpstr>
      <vt:lpstr>Figure 16.9</vt:lpstr>
      <vt:lpstr>Example 16.2</vt:lpstr>
      <vt:lpstr>Figure 16.10</vt:lpstr>
      <vt:lpstr>Figure 16.11</vt:lpstr>
      <vt:lpstr>Figure 16.12</vt:lpstr>
      <vt:lpstr>Figure 16.13</vt:lpstr>
      <vt:lpstr>Figure 16.14</vt:lpstr>
      <vt:lpstr>Exercise 55</vt:lpstr>
    </vt:vector>
  </TitlesOfParts>
  <Company>WNI</Company>
  <LinksUpToDate>false</LinksUpToDate>
  <SharedDoc>false</SharedDoc>
  <HyperlinksChanged>false</HyperlinksChanged>
  <AppVersion>16.0000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Chemistry - Chapter 16 - Thermodynamics</dc:title>
  <dc:creator>Spuddy McSpare</dc:creator>
  <cp:lastModifiedBy>Conversion_09</cp:lastModifiedBy>
  <cp:revision>57</cp:revision>
  <dcterms:created xsi:type="dcterms:W3CDTF">2012-06-04T02:13:36Z</dcterms:created>
  <dcterms:modified xsi:type="dcterms:W3CDTF">2017-08-31T11:40:31Z</dcterms:modified>
</cp:coreProperties>
</file>