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24"/>
  </p:notesMasterIdLst>
  <p:handoutMasterIdLst>
    <p:handoutMasterId r:id="rId25"/>
  </p:handoutMasterIdLst>
  <p:sldIdLst>
    <p:sldId id="256" r:id="rId2"/>
    <p:sldId id="280" r:id="rId3"/>
    <p:sldId id="296" r:id="rId4"/>
    <p:sldId id="299" r:id="rId5"/>
    <p:sldId id="300" r:id="rId6"/>
    <p:sldId id="295" r:id="rId7"/>
    <p:sldId id="294" r:id="rId8"/>
    <p:sldId id="291" r:id="rId9"/>
    <p:sldId id="301" r:id="rId10"/>
    <p:sldId id="290" r:id="rId11"/>
    <p:sldId id="313" r:id="rId12"/>
    <p:sldId id="314" r:id="rId13"/>
    <p:sldId id="284" r:id="rId14"/>
    <p:sldId id="283" r:id="rId15"/>
    <p:sldId id="302" r:id="rId16"/>
    <p:sldId id="305" r:id="rId17"/>
    <p:sldId id="309" r:id="rId18"/>
    <p:sldId id="308" r:id="rId19"/>
    <p:sldId id="307" r:id="rId20"/>
    <p:sldId id="311" r:id="rId21"/>
    <p:sldId id="312" r:id="rId22"/>
    <p:sldId id="31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autoAdjust="0"/>
    <p:restoredTop sz="94591" autoAdjust="0"/>
  </p:normalViewPr>
  <p:slideViewPr>
    <p:cSldViewPr snapToGrid="0" snapToObjects="1">
      <p:cViewPr varScale="1">
        <p:scale>
          <a:sx n="105" d="100"/>
          <a:sy n="105"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2" d="100"/>
          <a:sy n="112" d="100"/>
        </p:scale>
        <p:origin x="-52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08/31/17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C80CE-F63C-1248-B788-C39A81E6C77E}" type="datetimeFigureOut">
              <a:rPr lang="en-US" smtClean="0"/>
              <a:t>08/31/17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FA8F7-CA97-BD4F-9273-68E6158B84AB}" type="slidenum">
              <a:rPr lang="en-US" smtClean="0"/>
              <a:t>‹#›</a:t>
            </a:fld>
            <a:endParaRPr lang="en-US"/>
          </a:p>
        </p:txBody>
      </p:sp>
    </p:spTree>
    <p:extLst>
      <p:ext uri="{BB962C8B-B14F-4D97-AF65-F5344CB8AC3E}">
        <p14:creationId xmlns:p14="http://schemas.microsoft.com/office/powerpoint/2010/main" val="5811380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7</a:t>
            </a:fld>
            <a:endParaRPr lang="en-US"/>
          </a:p>
        </p:txBody>
      </p:sp>
    </p:spTree>
    <p:extLst>
      <p:ext uri="{BB962C8B-B14F-4D97-AF65-F5344CB8AC3E}">
        <p14:creationId xmlns:p14="http://schemas.microsoft.com/office/powerpoint/2010/main" val="3986655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9C6CF59B-9BB0-463D-AEBB-1CFF1D88D628}" type="datetime4">
              <a:rPr lang="en-US" smtClean="0"/>
              <a:t>August 31,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6DF5E01-6205-4353-80CE-75EB1D3BBE2A}" type="datetime4">
              <a:rPr lang="en-US" smtClean="0"/>
              <a:t>August 31, 2017</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B1DE8D-2CE7-4A77-B367-DC322833F6CA}" type="datetime4">
              <a:rPr lang="en-US" smtClean="0"/>
              <a:t>August 31,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F15433-66B8-444E-8D5B-716B3D793052}" type="datetime4">
              <a:rPr lang="en-US" smtClean="0"/>
              <a:t>August 31, 2017</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9EB1F9A-365F-4491-934A-75A9575CF0B4}" type="datetime4">
              <a:rPr lang="en-US" smtClean="0"/>
              <a:t>August 31, 2017</a:t>
            </a:fld>
            <a:endParaRPr lang="en-US" dirty="0"/>
          </a:p>
        </p:txBody>
      </p:sp>
      <p:sp>
        <p:nvSpPr>
          <p:cNvPr id="5" name="Footer Placeholder 4"/>
          <p:cNvSpPr>
            <a:spLocks noGrp="1"/>
          </p:cNvSpPr>
          <p:nvPr>
            <p:ph type="ftr" sz="quarter" idx="3"/>
          </p:nvPr>
        </p:nvSpPr>
        <p:spPr>
          <a:xfrm>
            <a:off x="531631" y="6492875"/>
            <a:ext cx="7772400" cy="283845"/>
          </a:xfrm>
          <a:prstGeom prst="rect">
            <a:avLst/>
          </a:prstGeom>
        </p:spPr>
        <p:txBody>
          <a:bodyPr vert="horz" lIns="91440" tIns="45720" rIns="91440" bIns="45720" rtlCol="0" anchor="t"/>
          <a:lstStyle>
            <a:lvl1pPr algn="l">
              <a:defRPr sz="800">
                <a:solidFill>
                  <a:schemeClr val="tx1"/>
                </a:solidFill>
              </a:defRPr>
            </a:lvl1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Chemistr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327759"/>
            <a:ext cx="9144000" cy="952559"/>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17 </a:t>
            </a:r>
            <a:r>
              <a:rPr lang="en-US" sz="2000" b="1" dirty="0">
                <a:solidFill>
                  <a:srgbClr val="212F62"/>
                </a:solidFill>
                <a:latin typeface="+mn-lt"/>
              </a:rPr>
              <a:t>electrochemistry</a:t>
            </a:r>
          </a:p>
          <a:p>
            <a:pPr algn="ctr"/>
            <a:r>
              <a:rPr lang="en-US" sz="1600" cap="none" dirty="0">
                <a:solidFill>
                  <a:schemeClr val="tx1"/>
                </a:solidFill>
                <a:latin typeface="+mn-lt"/>
              </a:rPr>
              <a:t>PowerPoint Image Slideshow</a:t>
            </a:r>
          </a:p>
        </p:txBody>
      </p:sp>
      <p:sp>
        <p:nvSpPr>
          <p:cNvPr id="2" name="Title"/>
          <p:cNvSpPr>
            <a:spLocks noGrp="1"/>
          </p:cNvSpPr>
          <p:nvPr>
            <p:ph type="title" idx="4294967295"/>
          </p:nvPr>
        </p:nvSpPr>
        <p:spPr>
          <a:xfrm>
            <a:off x="0" y="689468"/>
            <a:ext cx="9144000" cy="734641"/>
          </a:xfrm>
        </p:spPr>
        <p:txBody>
          <a:bodyPr>
            <a:normAutofit/>
          </a:bodyPr>
          <a:lstStyle/>
          <a:p>
            <a:pPr algn="ctr"/>
            <a:r>
              <a:rPr lang="en-US" sz="3600" dirty="0"/>
              <a:t>CHEMISTRY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relationships between Δ</a:t>
            </a:r>
            <a:r>
              <a:rPr lang="en-US" sz="1600" i="1" dirty="0"/>
              <a:t>G</a:t>
            </a:r>
            <a:r>
              <a:rPr lang="en-US" sz="1600" dirty="0"/>
              <a:t>º, </a:t>
            </a:r>
            <a:r>
              <a:rPr lang="en-US" sz="1600" i="1" dirty="0"/>
              <a:t>K</a:t>
            </a:r>
            <a:r>
              <a:rPr lang="en-US" sz="1600" dirty="0"/>
              <a:t>, and </a:t>
            </a:r>
            <a:r>
              <a:rPr lang="en-US" sz="1600" i="1" dirty="0" err="1"/>
              <a:t>E</a:t>
            </a:r>
            <a:r>
              <a:rPr lang="en-US" sz="1600" dirty="0" err="1"/>
              <a:t>°</a:t>
            </a:r>
            <a:r>
              <a:rPr lang="en-US" sz="1600" baseline="-25000" dirty="0" err="1"/>
              <a:t>cell</a:t>
            </a:r>
            <a:r>
              <a:rPr lang="en-US" sz="1600" dirty="0"/>
              <a:t>. Given any one of the three quantities, the other two can be calculated, so any of the quantities could be used to determine whether a process was spontaneous.</a:t>
            </a:r>
          </a:p>
        </p:txBody>
      </p:sp>
      <p:pic>
        <p:nvPicPr>
          <p:cNvPr id="3" name="Figure" descr="A diagram is shown that involves three double headed arrows positioned in the shape of an equilateral triangle. The vertices are labeled in red. The top vertex is labeled “K.“ The vertex at the lower left is labeled “delta G superscript degree symbol.” The vertex at the lower right is labeled “E superscript degree symbol subscript cell.” The right side of the triangle is labeled “E superscript degree symbol subscript cell equals ( R T divided by n  F ) l n K.” The lower side of the triangle is labeled “delta G superscript degree symbol equals negative n F E superscript degree symbol subscript cell.” The left side of the triangle is labeled “delta G superscript degree symbol equals negative R T l n K.”"/>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6097" r="-1609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17.9</a:t>
            </a:r>
          </a:p>
        </p:txBody>
      </p:sp>
    </p:spTree>
    <p:extLst>
      <p:ext uri="{BB962C8B-B14F-4D97-AF65-F5344CB8AC3E}">
        <p14:creationId xmlns:p14="http://schemas.microsoft.com/office/powerpoint/2010/main" val="128315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p:cNvSpPr>
            <a:spLocks noGrp="1"/>
          </p:cNvSpPr>
          <p:nvPr>
            <p:ph type="ftr" sz="quarter" idx="11"/>
          </p:nvPr>
        </p:nvSpPr>
        <p:spPr>
          <a:xfrm>
            <a:off x="531631" y="6492875"/>
            <a:ext cx="7772400"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The diagram shows a cross section of a flashlight battery, a zinc-carbon dry cell.</a:t>
            </a:r>
          </a:p>
        </p:txBody>
      </p:sp>
      <p:pic>
        <p:nvPicPr>
          <p:cNvPr id="2" name="Figure" descr="A diagram of a cross section of a dry cell battery is shown. The overall shape of the cell is cylindrical. The lateral surface of the cylinder, indicated as a thin red line, is labeled “zinc can (electrode).” Just beneath this is a slightly thicker dark grey surface that covers the lateral surface, top, and bottom of the battery, which is labeled “Porous separator.” Inside is a purple region with many evenly spaced small darker purple dots, labeled “Paste of M n O subscript 2, N H subscript 4 C l, Z n C l subscript 2, water (cathode).” A dark grey rod, labeled “Carbon rod (electrode),” extends from the top of the battery, leaving a gap of less than one-fifth the height of the battery below the rod to the bottom of the cylinder. A thin grey line segment at the very bottom of the cylinder is labeled “Metal bottom cover (negative).” The very top of the cylinder has a thin grey surface that curves upward at the center over the top of the carbon electrode at the center of the cylinder. This upper surface is labeled “Metal top cover (positive).” A thin dark grey line just below this surface is labeled “Insulator.” Below this, above the purple region, and outside of the carbon electrode at the center is an orange region that is labeled “Sea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5989" b="-15989"/>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17.10</a:t>
            </a:r>
          </a:p>
        </p:txBody>
      </p:sp>
    </p:spTree>
    <p:extLst>
      <p:ext uri="{BB962C8B-B14F-4D97-AF65-F5344CB8AC3E}">
        <p14:creationId xmlns:p14="http://schemas.microsoft.com/office/powerpoint/2010/main" val="320758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p:cNvSpPr>
            <a:spLocks noGrp="1"/>
          </p:cNvSpPr>
          <p:nvPr>
            <p:ph type="ftr" sz="quarter" idx="11"/>
          </p:nvPr>
        </p:nvSpPr>
        <p:spPr>
          <a:xfrm>
            <a:off x="531631" y="6492875"/>
            <a:ext cx="7772400"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A diagram of a cross section of an alkaline battery is shown. The overall shape of the cell is cylindrical. The lateral surface of the cylinder, indicated as a thin red line, is labeled “Outer casing.” Just beneath this is a thin, light grey surface that covers the lateral surface and top of the battery. Inside is a blue region with many evenly spaced small darker dots, labeled “M n O subscript 2 (cathode).” A thin dark grey layer is just inside, which is labeled “Ion conducting separator.” A purple region with many evenly spaced small darker dots fills the center of the battery and is labeled “ zinc (anode).” The very top of the battery has a thin grey curved surface over the central purple region. The curved surface above is labeled “Positive connection (plus).” At the base of the battery, an orange structure, labeled “Protective cap,” is located beneath the purple and blue central regions. This structure holds a grey structure that looks like a nail with its head at the bottom and pointed end extending upward into the center of the battery. This nail-like structure is labeled “Current pick up.” At the very bottom of the battery is a thin grey surface that is held by the protective cap. This surface is labeled “Negative terminal (negativ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6015" b="-16015"/>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Alkaline batteries were designed as direct replacements for zinc-carbon (dry cell) batteries.</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17.11</a:t>
            </a: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86888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err="1"/>
              <a:t>NiCd</a:t>
            </a:r>
            <a:r>
              <a:rPr lang="en-US" sz="1600" dirty="0"/>
              <a:t> batteries use a “jelly-roll” design that significantly increases the amount of current the battery can deliver as compared to a similar-sized alkaline battery.</a:t>
            </a:r>
          </a:p>
        </p:txBody>
      </p:sp>
      <p:pic>
        <p:nvPicPr>
          <p:cNvPr id="3" name="Figure" descr="A diagram is shown of a cross section of a nickel cadmium battery. This battery is in a cylindrical shape. An outer red layer is labeled “case.” Just inside this layer is a thin, dark grey layer which is labeled at the bottom of the cylinder as “Negative electrode collector.” A silver rod extends upward through the center of the battery, which is surrounded by alternating layers, shown as vertical repeating bands, of yellow, purple, yellow, and blue. A slightly darker grey narrow band extends across the top of these alternating bands, which is labeled “Positive electrode collector.” A thin light grey band appears at the very bottom of the cylinder, which is labeled “Metal bottom cover (negative).” A small grey and white striped rectangular structure is present at the top of the central silver cylinder, which is labeled “Safety valve.” Above this is an orange layer that curves upward over the safety valve, which is labeled “Insulation ring.” Above this is a thin light grey layer that projects upward slightly at the center, which is labeled “Metal top cover (plus).” A light grey arrow points to a rectangle to the right that illustrates the layers at the center of the battery under magnification. From the central silver rod, the layers shown repeat the alternating pattern yellow, blue, yellow, and purple three times, with a final yellow layer covering the last purple layer. The outermost purple layer is labeled “Negative electrode.” The yellow layer beneath it is labeled “Separator.” The blue layer just inside is labeled “Positive electrod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3096" r="-23096"/>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17.12</a:t>
            </a:r>
          </a:p>
        </p:txBody>
      </p:sp>
    </p:spTree>
    <p:extLst>
      <p:ext uri="{BB962C8B-B14F-4D97-AF65-F5344CB8AC3E}">
        <p14:creationId xmlns:p14="http://schemas.microsoft.com/office/powerpoint/2010/main" val="4176991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In a lithium ion battery, charge flows between the electrodes as the lithium ions move between the anode and cathode.</a:t>
            </a:r>
          </a:p>
        </p:txBody>
      </p:sp>
      <p:pic>
        <p:nvPicPr>
          <p:cNvPr id="3" name="Figure" descr="This figure shows a model of the flow of charge in a lithium ion battery. At the left, an approximately cubic structure formed by alternating red, grey, and purple spheres is labeled below as “Positive electrode.” The purple spheres are identified by the label “lithium.” The grey spheres are identified by the label “Metal.” The red spheres are identified by the label “oxygen.” Above this structure is the label “Charge” followed by a right pointing green arrow. At the right is a figure with layers of black interconnected spheres with purple spheres located in gaps between the layers. The black layers are labeled “Graphite layers.” Below the purple and black structure is the label “Negative electrode.” Above is the label “Discharge,” which is preceded by a blue arrow which points left. At the center of the diagram between the two structures are six purple spheres which are each labeled with a plus symbol. Three curved green arrows extend from the red, purple, and grey structure to each of the three closest purple plus labeled spheres. Green curved arrows extend from the right side of the upper and lower of these three purple plus labeled spheres to the black and purple layered structure. Three blue arrows extend from the purple and black layered structure to the remaining three purple plus labeled spheres at the center of the diagram. The base of each arrow has a circle formed by a dashed curved line in the layered structure. The lowest of the three purple plus marked spheres reached by the blue arrows has a second blue arrow extending from its left side which points to a purple sphere in the purple, green, and grey structur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8178" b="-817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17.13</a:t>
            </a:r>
          </a:p>
        </p:txBody>
      </p:sp>
    </p:spTree>
    <p:extLst>
      <p:ext uri="{BB962C8B-B14F-4D97-AF65-F5344CB8AC3E}">
        <p14:creationId xmlns:p14="http://schemas.microsoft.com/office/powerpoint/2010/main" val="4200702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lead acid battery in your automobile consists of six cells connected in series to give 12 V. Their low cost and high current output makes these excellent candidates for providing power for automobile starter motors.</a:t>
            </a:r>
          </a:p>
        </p:txBody>
      </p:sp>
      <p:pic>
        <p:nvPicPr>
          <p:cNvPr id="3" name="Figure" descr="A diagram of a lead acid battery is shown. A black outer casing, which is labeled “Protective casing” is in the form of a rectangular prism. Grey cylindrical projections extend upward from the upper surface of the battery in the back left and back right corners. At the back right corner, the projection is labeled “Positive terminal.” At the back right corner, the projection is labeled “Negative terminal.” The bottom layer of the battery diagram is a dark green color, which is labeled “Dilute H subscript 2 S O subscript 4.” A blue outer covering extends upward from this region near the top of the battery. Inside, alternating grey and white vertical “sheets” are packed together in repeating units within the battery. The battery has the sides cut away to show three of these repeating units which are separated by black vertical dividers, which are labeled as “cell dividers.” The grey layers in the repeating units are labeled “Negative electrode (lead).” The white layers are labeled “Postive electrode (lead dioxid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2535" r="-2253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17.14</a:t>
            </a:r>
          </a:p>
        </p:txBody>
      </p:sp>
    </p:spTree>
    <p:extLst>
      <p:ext uri="{BB962C8B-B14F-4D97-AF65-F5344CB8AC3E}">
        <p14:creationId xmlns:p14="http://schemas.microsoft.com/office/powerpoint/2010/main" val="4055682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In this hydrogen fuel-cell schematic, oxygen from the air reacts with hydrogen, producing water and electricity.</a:t>
            </a:r>
          </a:p>
        </p:txBody>
      </p:sp>
      <p:pic>
        <p:nvPicPr>
          <p:cNvPr id="2" name="Figure" descr="A diagram is shown of a hydrogen fuel cell. At the center is a narrow vertical rectangle which is shaded tan and labeled “Electrolyte.” To the right is a slightly wider and shorter purple rectangle which is labeled “Cathode.” To the left is a rectangle of the same size which is labeled “Anode.” Grey rectangles that are slightly wider and longer are at the right and left sides, attached to the purple and blue rectangles. On the right side, a white region overlays the grey rectangle. This white region provides a pathway for O subscript 2 to enter at the upper left, move inward and along the interface with the purple region, and exit to the lower right. A similar pathway overlays the grey region on the left, allowing a pathway for the entry of H subscript 2 from the upper right along the interface with the blue rectangle, allowing for the exit of H subscript 2 O out to the lower left of the diagram. Black line segments extend upward from the blue and purple regions. These line segments are connected by a horizontal segment that has a yellow zig zag shape at the center. This shape is labeled “Electric power.” At the left of the diagram, in the upper left white region, 2 H subscript 2 is followed by an arrow that points right and down to H subscript 2. An arrow points right into the blue region to H subscript 2 O. A curved arrow point up to e superscript negative. Another e superscript negative is placed nearby and has an upward pointing arrow extending up to the left of the line segment extending from the purple region. A second arrow points upward along this segment with the label “e superscript negative” to its left. A curved arrow extends down and to the left from the H subscript 2 O into the white region. A second H subscript 2 O is shown below the first in the blue region repeating the arrow patterns established above. At the lower left, an arrow points left, to the exit of the white region. At the tip of this arrow is the label “2 H subscript 2 O.” In the central brown region, O superscript 2 negative is listed twice with arrows pointing left, to the H subscript 2 O formulas in the blue region. At the upper right, O subscript 2 is shown with an arrow pointing left and down to O subscript 2 in the white region. An arrow points left from this point into the purple region. From the tip of the arrow, two arrows point to the two O subscript 2 negative structures in the brown central region. An arrow, labeled “e superscript negative” points downward to the right of the line segment above the purple region. A second arrow extends down into the purple region, pointing to e superscript negative. Three additional e superscript negative symbols appear nearby. An arrow extends from them to the point where the arrows meet in the purple regio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357" r="-3635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17.15</a:t>
            </a:r>
          </a:p>
        </p:txBody>
      </p:sp>
    </p:spTree>
    <p:extLst>
      <p:ext uri="{BB962C8B-B14F-4D97-AF65-F5344CB8AC3E}">
        <p14:creationId xmlns:p14="http://schemas.microsoft.com/office/powerpoint/2010/main" val="1448623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lnSpcReduction="10000"/>
          </a:bodyPr>
          <a:lstStyle/>
          <a:p>
            <a:pPr marL="342900" indent="-342900">
              <a:buAutoNum type="alphaLcParenBoth"/>
            </a:pPr>
            <a:r>
              <a:rPr lang="en-US" sz="1600" dirty="0"/>
              <a:t>The Statue of Liberty is covered with a copper skin, and was originally brown, as shown in this painting.</a:t>
            </a:r>
          </a:p>
          <a:p>
            <a:pPr marL="342900" indent="-342900">
              <a:buAutoNum type="alphaLcParenBoth"/>
            </a:pPr>
            <a:r>
              <a:rPr lang="en-US" sz="1600" dirty="0"/>
              <a:t> Exposure to the elements has resulted in the formation of the blue-green patina seen today.</a:t>
            </a:r>
          </a:p>
        </p:txBody>
      </p:sp>
      <p:pic>
        <p:nvPicPr>
          <p:cNvPr id="2" name="Figure" descr="This figure contains two photos of the Statue of Liberty. Photo a appears to be an antique photo which shows the original brown color of the copper covered statue. Photo b shows the blue-green appearance of the statue today. In both photos, the statue is shown atop a building, with a body of water in the backgroun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7733" r="-2773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17.16</a:t>
            </a:r>
          </a:p>
        </p:txBody>
      </p:sp>
    </p:spTree>
    <p:extLst>
      <p:ext uri="{BB962C8B-B14F-4D97-AF65-F5344CB8AC3E}">
        <p14:creationId xmlns:p14="http://schemas.microsoft.com/office/powerpoint/2010/main" val="1628567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Once the paint is scratched on a painted iron surface, corrosion occurs and rust begins to form. The speed of the spontaneous reaction is increased in the presence of electrolytes, such as the sodium chloride used on roads to melt ice and snow or in salt water.</a:t>
            </a:r>
          </a:p>
        </p:txBody>
      </p:sp>
      <p:pic>
        <p:nvPicPr>
          <p:cNvPr id="2" name="Figure" descr="A grey rectangle, labeled “iron,” is shown with thin purple layers, labeled “Paint layer,” at its upper and lower surfaces. A gap in the upper purple layer at the upper left of the diagram is labeled “Cathodic site.” A blue droplet labeled “water” is positioned on top of the gap. A curved arrow extends from a space above the droplet to the surface of the grey region and into the water droplet. The base of the arrow is labeled “O subscript 2” and the tip of the arrow is labeled “H subscript 2 O.” A gap to the right and on the bottom side of the grey region shows that some of the grey region is gone from the region beneath the purple layer. A water droplet covers this gap and extends into the open space in the grey rectangle. The label “F e superscript 2 positive” is at the center of the droplet. A curved arrow points from the edge of the grey area below to the label. A second curved arrow extends from the F e superscript 2 positive arrow to a rust brown chunk on the lower surface of the purple layer at the edge of the water droplet. A curved arrow extends from O subscript 2 outside the droplet into the droplet to the rust brown chunk. The grey region at the lower right portion of the diagram is labeled “Anodic site.” An arrow extends from the anodic site toward the cathodic site, which is labeled “e superscript negativ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9068" r="-906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17.17</a:t>
            </a:r>
          </a:p>
        </p:txBody>
      </p:sp>
    </p:spTree>
    <p:extLst>
      <p:ext uri="{BB962C8B-B14F-4D97-AF65-F5344CB8AC3E}">
        <p14:creationId xmlns:p14="http://schemas.microsoft.com/office/powerpoint/2010/main" val="786847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One way to protect an underground iron storage tank is through </a:t>
            </a:r>
            <a:r>
              <a:rPr lang="en-US" sz="1600" dirty="0" err="1"/>
              <a:t>cathodic</a:t>
            </a:r>
            <a:r>
              <a:rPr lang="en-US" sz="1600" dirty="0"/>
              <a:t> protection. Using an active metal like zinc or magnesium for the anode effectively makes the storage tank the cathode, preventing it from </a:t>
            </a:r>
            <a:r>
              <a:rPr lang="it-IT" sz="1600" dirty="0" err="1"/>
              <a:t>corroding</a:t>
            </a:r>
            <a:r>
              <a:rPr lang="it-IT" sz="1600" dirty="0"/>
              <a:t> (</a:t>
            </a:r>
            <a:r>
              <a:rPr lang="it-IT" sz="1600" dirty="0" err="1"/>
              <a:t>oxidizing</a:t>
            </a:r>
            <a:r>
              <a:rPr lang="it-IT" sz="1600" dirty="0"/>
              <a:t>).</a:t>
            </a:r>
            <a:endParaRPr lang="en-US" sz="1600" dirty="0"/>
          </a:p>
        </p:txBody>
      </p:sp>
      <p:pic>
        <p:nvPicPr>
          <p:cNvPr id="2" name="Figure" descr="A diagram is shown of an underground storage tank system. Underground, to the left end of the diagram is a horizontal grey tank which is labeled “Object to be protected.” A black line extends upward from the center of the tank above ground. An arrow points upward at the left side of the line segment. A horizontal black line segment continues right above ground, which is labeled “No power source is needed.” A line segment extends up and to the right, which is labeled “ Lead wire.” A line segment with a downward pointing arrow to its right extends downward below the ground to a second metal tank-like structure, labeled “Sacrificial anode” which is vertically oriented. Five black arrows point left underground toward the first tank. These arrows are collectively labeled “Protective curren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0054" r="-20054"/>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17.18</a:t>
            </a:r>
          </a:p>
        </p:txBody>
      </p:sp>
    </p:spTree>
    <p:extLst>
      <p:ext uri="{BB962C8B-B14F-4D97-AF65-F5344CB8AC3E}">
        <p14:creationId xmlns:p14="http://schemas.microsoft.com/office/powerpoint/2010/main" val="274857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Electric vehicles contain batteries that can be recharged, thereby using electric energy to bring about a chemical change and vice versa. (credit: modification of work by Robert Couse-Baker)</a:t>
            </a:r>
          </a:p>
        </p:txBody>
      </p:sp>
      <p:pic>
        <p:nvPicPr>
          <p:cNvPr id="3" name="Figure" descr="A photograph is shown of a parked car plugged into a charging station in a paved parking area. The parking area is situated in a wooded area. People are walking in the background in the park-like atmospher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161" r="-316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17.1</a:t>
            </a:r>
          </a:p>
        </p:txBody>
      </p:sp>
    </p:spTree>
    <p:extLst>
      <p:ext uri="{BB962C8B-B14F-4D97-AF65-F5344CB8AC3E}">
        <p14:creationId xmlns:p14="http://schemas.microsoft.com/office/powerpoint/2010/main" val="3188456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Passing an electric current through molten sodium chloride decomposes the material into sodium metal and chlorine gas. Care must be taken to keep the products separated to prevent the spontaneous formation of </a:t>
            </a:r>
            <a:r>
              <a:rPr lang="de-DE" sz="1600" dirty="0" err="1"/>
              <a:t>sodium</a:t>
            </a:r>
            <a:r>
              <a:rPr lang="de-DE" sz="1600" dirty="0"/>
              <a:t> </a:t>
            </a:r>
            <a:r>
              <a:rPr lang="de-DE" sz="1600" dirty="0" err="1"/>
              <a:t>chloride</a:t>
            </a:r>
            <a:r>
              <a:rPr lang="de-DE" sz="1600" dirty="0"/>
              <a:t>.</a:t>
            </a:r>
            <a:endParaRPr lang="en-US" sz="1600" dirty="0"/>
          </a:p>
        </p:txBody>
      </p:sp>
      <p:pic>
        <p:nvPicPr>
          <p:cNvPr id="2" name="Figure" descr="This diagram shows a tank containing a light blue liquid, labeled “Molten N a C l.” A vertical dark grey divider with small, evenly distributed dark dots, labeled “Porous screen” is located at the center of the tank dividing it into two halves. Dark grey bars are positioned at the center of each of the halves of the tank. The bar on the left, which is labeled “Anode” has green bubbles originating from it. The bar on the right which is labeled “Cathode” has light grey bubbles originating from it. An arrow points left from the center of the tank toward the anode, which is labeled “C l superscript negative.” An arrow points right from the center of the tank toward the cathode, which is labeled “N a superscript plus.” A line extends from the tops of the anode and cathode to a rectangle centrally placed above the tank which is labeled “Voltage source.” An arrow extends upward above the anode to the left of the line which is labeled “e superscript negative.” A plus symbol is located to the left of the voltage source and a negative sign it located to its right. An arrow points downward along the line segment leading to the cathode. This arrow is labeled “e superscript negative.” The left side of below the diagram is the label “2 C l superscript negative right pointing arrow C l subscript 2 ( g ) plus 2 e superscript negative.” At the right, below the diagram is the label “2 N a superscript plus plus 2 e superscript negative right pointing arrow 2 N a ( l ).”"/>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2222" r="-3222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17.19</a:t>
            </a:r>
          </a:p>
        </p:txBody>
      </p:sp>
    </p:spTree>
    <p:extLst>
      <p:ext uri="{BB962C8B-B14F-4D97-AF65-F5344CB8AC3E}">
        <p14:creationId xmlns:p14="http://schemas.microsoft.com/office/powerpoint/2010/main" val="77628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p:cNvSpPr>
            <a:spLocks noGrp="1"/>
          </p:cNvSpPr>
          <p:nvPr>
            <p:ph type="ftr" sz="quarter" idx="11"/>
          </p:nvPr>
        </p:nvSpPr>
        <p:spPr>
          <a:xfrm>
            <a:off x="531631" y="6492875"/>
            <a:ext cx="7772400" cy="283845"/>
          </a:xfrm>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a:ln>
            <a:noFill/>
          </a:ln>
        </p:spPr>
        <p:txBody>
          <a:bodyPr>
            <a:noAutofit/>
          </a:bodyPr>
          <a:lstStyle/>
          <a:p>
            <a:r>
              <a:rPr lang="en-US" sz="1600" dirty="0">
                <a:solidFill>
                  <a:schemeClr val="tx1"/>
                </a:solidFill>
              </a:rPr>
              <a:t>Water decomposes into oxygen and hydrogen gas during electrolysis. Sulfuric acid was added to increase the concentration of hydrogen ions and the total number of ions in solution, but does not take part in the reaction. The volume of hydrogen gas collected is twice the volume of oxygen gas collected, due to the stoichiometry of the reaction.</a:t>
            </a:r>
          </a:p>
        </p:txBody>
      </p:sp>
      <p:pic>
        <p:nvPicPr>
          <p:cNvPr id="2" name="Figure" descr="This figure shows an apparatus used for electrolysis. A central chamber with an open top has a vertical column extending below that is nearly full of a clear, colorless liquid, which is labeled “H subscript 2 O plus H subscript 2 S O subscript 4.” A horizontal tube in the apparatus connects the central region to vertical columns to the left and right, each of which has a valve or stopcock at the top and a stoppered bottom. On the left, the stopper at the bottom has a small brown square connected just above it in the liquid. The square is labeled “Anode plus.” A black wire extends from the stopper at the left to a rectangle which is labeled “Voltage source” on to the stopper at the right. The left side of the rectangle is labeled with a plus symbol and the right side is labeled with a negative sign. The stopper on the right also has a brown square connected to it which is in the liquid in the apparatus. This square is labeled “Cathode negative.” The level of the solution on the left arm or tube of the apparatus is significantly higher than the level of the right arm. Bubbles are present near the surface of the liquid on each side of the apparatus, with the bubbles labeled as “O subscript 2 ( g )” on the left and “H subscript 2 ( g )” on the righ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548" r="-11548"/>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17.20</a:t>
            </a:r>
          </a:p>
        </p:txBody>
      </p:sp>
    </p:spTree>
    <p:extLst>
      <p:ext uri="{BB962C8B-B14F-4D97-AF65-F5344CB8AC3E}">
        <p14:creationId xmlns:p14="http://schemas.microsoft.com/office/powerpoint/2010/main" val="4058110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The spoon, which is made of an inexpensive metal, is connected to the negative terminal of the voltage source and acts as the cathode. The anode is a silver electrode. Both electrodes are immersed in a silver nitrate solution. When a steady current is passed through the solution, the net result is that silver metal is removed from the anode and deposited on the cathode.</a:t>
            </a:r>
          </a:p>
        </p:txBody>
      </p:sp>
      <p:pic>
        <p:nvPicPr>
          <p:cNvPr id="2" name="Figure" descr="This figure contains a diagram of an electrochemical cell. One beakers is shown that is just over half full. The beaker contains a clear, colorless solution that is labeled “A g N O subscript 3 ( a q ).” A silver strip is mostly submerged in the liquid on the left. This strip is labeled “Silver (anode).” The top of the strip is labeled with a red plus symbol. An arrow points right from the surface of the metal strip into the solution to the label “A g superscript plus” to the right. A spoon is similarly suspended in the solution and is labeled “Spoon (cathode).” It is labeled with a black negative sign on the tip of the spoon’s handle above the surface of the liquid. An arrow extends from the label “A g superscript plus” to the spoon on the right. A wire extends from the top of the spoon and the strip to a rectangle labeled “Voltage source.” An arrow points upward from silver strip which is labeled “e superscript negative.” Similarly, an arrow points down at the right to the surface of the spoon which is also labeled “e superscript negative.” A plus sign is shown just outside the voltage source to the left and a negative is shown to its righ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1437" r="-4143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17.21</a:t>
            </a:r>
          </a:p>
        </p:txBody>
      </p:sp>
    </p:spTree>
    <p:extLst>
      <p:ext uri="{BB962C8B-B14F-4D97-AF65-F5344CB8AC3E}">
        <p14:creationId xmlns:p14="http://schemas.microsoft.com/office/powerpoint/2010/main" val="611402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Electricity-related phenomena include lightning, accumulation of static electricity, and current produced by a battery. (credit left: modification of work by Thomas </a:t>
            </a:r>
            <a:r>
              <a:rPr lang="en-US" sz="1600" dirty="0" err="1"/>
              <a:t>Bresson</a:t>
            </a:r>
            <a:r>
              <a:rPr lang="en-US" sz="1600" dirty="0"/>
              <a:t>; credit middle: modification of work by Chris </a:t>
            </a:r>
            <a:r>
              <a:rPr lang="en-US" sz="1600" dirty="0" err="1"/>
              <a:t>Darling;credit</a:t>
            </a:r>
            <a:r>
              <a:rPr lang="en-US" sz="1600" dirty="0"/>
              <a:t> right: modification of work by </a:t>
            </a:r>
            <a:r>
              <a:rPr lang="en-US" sz="1600" dirty="0" err="1"/>
              <a:t>Windell</a:t>
            </a:r>
            <a:r>
              <a:rPr lang="en-US" sz="1600" dirty="0"/>
              <a:t> </a:t>
            </a:r>
            <a:r>
              <a:rPr lang="en-US" sz="1600" dirty="0" err="1"/>
              <a:t>Oskay</a:t>
            </a:r>
            <a:r>
              <a:rPr lang="en-US" sz="1600" dirty="0"/>
              <a:t>)</a:t>
            </a:r>
          </a:p>
        </p:txBody>
      </p:sp>
      <p:pic>
        <p:nvPicPr>
          <p:cNvPr id="3" name="Figure" descr="Three photographs are shown in this figure. The first shows lightning against a dark evening sky. The second shows a child at the open base of a green plastic playground tube slide. The child’s hair is sticking up and the child’s shadow on the base of the slide shows the child’s hair sticking up and out in all directions. The final picture shows a 9 volt battery from which red and blue coated wire that is twisted together extend from the battery terminals to the lower region of a yellow platform or board. Above this region are six resistors in a horizontal row, evenly spaced horizontally across the span of the board. Green, blue, and white wires are also visible on the board. 6 orange L E D light bulbs extend from the upper edge of the platform in a horizontal line parallel to the peg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31393" b="-3139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17.2</a:t>
            </a:r>
          </a:p>
        </p:txBody>
      </p:sp>
    </p:spTree>
    <p:extLst>
      <p:ext uri="{BB962C8B-B14F-4D97-AF65-F5344CB8AC3E}">
        <p14:creationId xmlns:p14="http://schemas.microsoft.com/office/powerpoint/2010/main" val="247879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400" dirty="0"/>
              <a:t>When a clean piece of copper metal is placed into a clear solution of silver nitrate </a:t>
            </a:r>
            <a:r>
              <a:rPr lang="en-US" sz="1400" dirty="0">
                <a:solidFill>
                  <a:srgbClr val="6CB255"/>
                </a:solidFill>
              </a:rPr>
              <a:t>(a)</a:t>
            </a:r>
            <a:r>
              <a:rPr lang="en-US" sz="1400" dirty="0"/>
              <a:t>, an oxidation-reduction reaction occurs that results in the exchange of Cu</a:t>
            </a:r>
            <a:r>
              <a:rPr lang="en-US" sz="1400" baseline="30000" dirty="0"/>
              <a:t>2+</a:t>
            </a:r>
            <a:r>
              <a:rPr lang="en-US" sz="1400" dirty="0"/>
              <a:t> for Ag</a:t>
            </a:r>
            <a:r>
              <a:rPr lang="en-US" sz="1400" baseline="30000" dirty="0"/>
              <a:t>+</a:t>
            </a:r>
            <a:r>
              <a:rPr lang="en-US" sz="1400" dirty="0"/>
              <a:t> ions in solution. As the reaction proceeds </a:t>
            </a:r>
            <a:r>
              <a:rPr lang="en-US" sz="1400" dirty="0">
                <a:solidFill>
                  <a:srgbClr val="6CB255"/>
                </a:solidFill>
              </a:rPr>
              <a:t>(b)</a:t>
            </a:r>
            <a:r>
              <a:rPr lang="en-US" sz="1400" dirty="0"/>
              <a:t>, the solution turns blue </a:t>
            </a:r>
            <a:r>
              <a:rPr lang="en-US" sz="1400" dirty="0">
                <a:solidFill>
                  <a:srgbClr val="6CB255"/>
                </a:solidFill>
              </a:rPr>
              <a:t>(c) </a:t>
            </a:r>
            <a:r>
              <a:rPr lang="en-US" sz="1400" dirty="0"/>
              <a:t>because of the copper ions present, and silver metal is deposited on the copper strip as the silver ions are removed from solution. (credit: modification of work by Mark </a:t>
            </a:r>
            <a:r>
              <a:rPr lang="en-US" sz="1400" dirty="0" err="1"/>
              <a:t>Ott</a:t>
            </a:r>
            <a:r>
              <a:rPr lang="en-US" sz="1400" dirty="0"/>
              <a:t>)</a:t>
            </a:r>
            <a:endParaRPr lang="en-US" sz="1600" dirty="0"/>
          </a:p>
        </p:txBody>
      </p:sp>
      <p:pic>
        <p:nvPicPr>
          <p:cNvPr id="4" name="Figure" descr="This figure includes three photographs. In a, a test tube containing a clear, colorless liquid is shown with a loosely coiled copper wire outside the test tube to its right. In b, the wire has been submerged into the clear colorless liquid in the test tube and the surface of the wire is darkened. In c, the liquid in the test tube is a bright blue-green color, the wire in the solution appears dark near the top, and a grey “fuzzy” material is present at the bottom of the test tube on the lower portion of the copper coil, giving a murky appearance to the liquid near the bottom of the test tub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41216" b="-41216"/>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17.3</a:t>
            </a:r>
          </a:p>
        </p:txBody>
      </p:sp>
    </p:spTree>
    <p:extLst>
      <p:ext uri="{BB962C8B-B14F-4D97-AF65-F5344CB8AC3E}">
        <p14:creationId xmlns:p14="http://schemas.microsoft.com/office/powerpoint/2010/main" val="1654405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In this standard galvanic cell, the half-cells are separated; electrons can flow through an external wire and become available to do electrical work.</a:t>
            </a:r>
          </a:p>
        </p:txBody>
      </p:sp>
      <p:pic>
        <p:nvPicPr>
          <p:cNvPr id="3" name="Figure" descr="This figure contains a diagram of an electrochemical cell. Two beakers are shown. Each is just over half full. The beaker on the left contains a blue solution and is labeled below as “1 M solution of copper (II) nitrate ( C u ( N O subscript 3 ) subscript 2 ).” The beaker on the right contains a colorless solution and is labeled below as “1 M solution of silver nitrate ( A g N O subscript 3 ).” A glass tube in the shape of an inverted U connects the two beakers at the center of the diagram. The tube contents are colorless. The ends of the tubes are beneath the surface of the solutions in the beakers and a small grey plug is present at each end of the tube. The plug in the left beaker is labeled “Porous plug.” At the center of the diagram, the tube is labeled “Salt bridge ( N a N O subscript 3 ). Each beaker shows a metal strip partially submerged in the liquid. The beaker on the left has an orange brown strip that is labeled “C u anode negative” at the top. The beaker on the right has a silver strip that is labeled “A g cathode positive” at the top. A wire extends from the top of each of these strips to a rectangular digital readout indicating a reading of positive 0.46 V that is labeled “Voltmeter.” An arrow points toward the voltmeter from the left which is labeled “Flow of electrons.” Similarly, an arrow points away from the voltmeter to the right which is also labeled “Flow of electrons.” A curved arrow extends from the C u strip into the surrounding solution. The tip of this arrow is labeled “C u superscript 2 plus.” A curved arrow extends from the salt bridge into the beaker on the left into the blue solution. The tip of this arrow is labeled “N O subscript 3 superscript negative.” A curved arrow extends from the solution in the beaker on the right to the A g strip. The base of this arrow is labeled “A g superscript plus.” A curved arrow extends from the colorless solution to salt bridge in the beaker on the right. The base of this arrow is labeled “N O subscript 3 superscript negative.” Just right of the center of the salt bridge on the tube an arrow is placed on the salt bridge that points down and to the right. The base of this arrow is labeled “N a superscript plus.” Just above this region of the tube appears the label “Flow of cations.” Just left of the center of the salt bridge on the tube an arrow is placed on the salt bridge that points down and to the left. The base of this arrow is labeled “N O subscript 3 superscript negative.” Just above this region of the tube appears the label “Flow of anio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4473" r="-6447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17.4</a:t>
            </a:r>
          </a:p>
        </p:txBody>
      </p:sp>
    </p:spTree>
    <p:extLst>
      <p:ext uri="{BB962C8B-B14F-4D97-AF65-F5344CB8AC3E}">
        <p14:creationId xmlns:p14="http://schemas.microsoft.com/office/powerpoint/2010/main" val="111584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77500" lnSpcReduction="20000"/>
          </a:bodyPr>
          <a:lstStyle/>
          <a:p>
            <a:r>
              <a:rPr lang="en-US" sz="1600" dirty="0"/>
              <a:t>The oxidation of magnesium to magnesium ion occurs in the beaker on the left side in this apparatus; the reduction of hydrogen ions to hydrogen occurs in the beaker on the right. A nonreactive, or inert, platinum wire allows electrons from the left beaker to move into the right beaker. The overall reaction is:</a:t>
            </a:r>
          </a:p>
          <a:p>
            <a:r>
              <a:rPr lang="en-US" sz="1600" dirty="0"/>
              <a:t>Mg + 2H</a:t>
            </a:r>
            <a:r>
              <a:rPr lang="en-US" sz="1600" baseline="30000" dirty="0"/>
              <a:t>+</a:t>
            </a:r>
            <a:r>
              <a:rPr lang="en-US" sz="1600" dirty="0"/>
              <a:t> ⟶ Mg</a:t>
            </a:r>
            <a:r>
              <a:rPr lang="en-US" sz="1600" baseline="30000" dirty="0"/>
              <a:t>2+</a:t>
            </a:r>
            <a:r>
              <a:rPr lang="en-US" sz="1600" dirty="0"/>
              <a:t> + H</a:t>
            </a:r>
            <a:r>
              <a:rPr lang="en-US" sz="1600" baseline="-25000" dirty="0"/>
              <a:t>2</a:t>
            </a:r>
            <a:r>
              <a:rPr lang="en-US" sz="1600" dirty="0"/>
              <a:t>, which is represented in cell notation as:</a:t>
            </a:r>
          </a:p>
          <a:p>
            <a:r>
              <a:rPr lang="en-US" sz="1600" dirty="0"/>
              <a:t>Mg(</a:t>
            </a:r>
            <a:r>
              <a:rPr lang="en-US" sz="1600" i="1" dirty="0"/>
              <a:t>s</a:t>
            </a:r>
            <a:r>
              <a:rPr lang="en-US" sz="1600" dirty="0"/>
              <a:t>) │ Mg</a:t>
            </a:r>
            <a:r>
              <a:rPr lang="en-US" sz="1600" baseline="30000" dirty="0"/>
              <a:t>2+</a:t>
            </a:r>
            <a:r>
              <a:rPr lang="en-US" sz="1600" dirty="0"/>
              <a:t>(</a:t>
            </a:r>
            <a:r>
              <a:rPr lang="en-US" sz="1600" i="1" dirty="0" err="1"/>
              <a:t>aq</a:t>
            </a:r>
            <a:r>
              <a:rPr lang="en-US" sz="1600" dirty="0"/>
              <a:t>) ║ H</a:t>
            </a:r>
            <a:r>
              <a:rPr lang="en-US" sz="1600" baseline="30000" dirty="0"/>
              <a:t>+</a:t>
            </a:r>
            <a:r>
              <a:rPr lang="en-US" sz="1600" dirty="0"/>
              <a:t>(</a:t>
            </a:r>
            <a:r>
              <a:rPr lang="en-US" sz="1600" i="1" dirty="0" err="1"/>
              <a:t>aq</a:t>
            </a:r>
            <a:r>
              <a:rPr lang="en-US" sz="1600" dirty="0"/>
              <a:t>) │ H</a:t>
            </a:r>
            <a:r>
              <a:rPr lang="en-US" sz="1600" baseline="-25000" dirty="0"/>
              <a:t>2</a:t>
            </a:r>
            <a:r>
              <a:rPr lang="en-US" sz="1600" dirty="0"/>
              <a:t>(</a:t>
            </a:r>
            <a:r>
              <a:rPr lang="en-US" sz="1600" i="1" dirty="0"/>
              <a:t>g</a:t>
            </a:r>
            <a:r>
              <a:rPr lang="en-US" sz="1600" dirty="0"/>
              <a:t>) │ </a:t>
            </a:r>
            <a:r>
              <a:rPr lang="en-US" sz="1600" dirty="0" err="1"/>
              <a:t>Pt</a:t>
            </a:r>
            <a:r>
              <a:rPr lang="en-US" sz="1600" dirty="0"/>
              <a:t>(</a:t>
            </a:r>
            <a:r>
              <a:rPr lang="en-US" sz="1600" i="1" dirty="0"/>
              <a:t>s</a:t>
            </a:r>
            <a:r>
              <a:rPr lang="en-US" sz="1600" dirty="0"/>
              <a:t>).</a:t>
            </a:r>
          </a:p>
        </p:txBody>
      </p:sp>
      <p:pic>
        <p:nvPicPr>
          <p:cNvPr id="3" name="Figure" descr="This figure contains a diagram of an electrochemical cell. Two beakers are shown. Each is just over half full. The beaker on the left contains a colorless solution and is labeled “Solution of M g C l subscript 2.” The beaker on the right contains a colorless solution and is labeled “Solution of H C l.” A glass tube in the shape of an inverted U connects the two beakers at the center of the diagram. The tube contents are colorless. The ends of the tubes are beneath the surface of the solutions in the beakers and a small grey plug is present at each end of the tube. At the center of the diagram, the tube is labeled “Salt bridge. Each beaker shows a metal coils submerged in the liquid. The beaker on the left has a thin grey coiled strip that is labeled “M g coil.” The beaker on the right has a black wire that is oriented horizontally and coiled up in a spring-like appearance that is labeled “Non reactive platinum wire.” A wire extends across the top of the diagram that connects the ends of the M g strip and platinum wire just above the opening of each beaker. This wire is labeled “Conducting wire.” At the center of this wire above the two beakers near the center of the diagram is a right pointing arrow with the label “e superscript negative” at its base. Bubbles appear to be rising from the coiled platinum wire in the beaker. These bubbles are labeled “Bubbles of H subscript 2.” An arrow points down and to the right from a plus sign at the upper right region of the salt bride. An arrow points down and to the left from a negative sign at the upper left region of the salt bride. A curved arrow extends from the grey plug at the left end of the salt bridge into the surrounding solution in the left beaker. The label “Oxidation M g right pointing arrow M g superscript 2 plus plus 2 e superscript negative” appears beneath the left beaker. The label “Reduction 2 H superscript plus plus 2 e superscript negative right pointing arrow H subscript 2” appears beneath the right beak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463" r="-2646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17.5</a:t>
            </a:r>
          </a:p>
        </p:txBody>
      </p:sp>
    </p:spTree>
    <p:extLst>
      <p:ext uri="{BB962C8B-B14F-4D97-AF65-F5344CB8AC3E}">
        <p14:creationId xmlns:p14="http://schemas.microsoft.com/office/powerpoint/2010/main" val="479832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Hydrogen gas at 1 </a:t>
            </a:r>
            <a:r>
              <a:rPr lang="en-US" sz="1600" dirty="0" err="1"/>
              <a:t>atm</a:t>
            </a:r>
            <a:r>
              <a:rPr lang="en-US" sz="1600" dirty="0"/>
              <a:t> is bubbled through 1 </a:t>
            </a:r>
            <a:r>
              <a:rPr lang="en-US" sz="1600" i="1" dirty="0"/>
              <a:t>M</a:t>
            </a:r>
            <a:r>
              <a:rPr lang="en-US" sz="1600" dirty="0"/>
              <a:t> </a:t>
            </a:r>
            <a:r>
              <a:rPr lang="en-US" sz="1600" dirty="0" err="1"/>
              <a:t>HCl</a:t>
            </a:r>
            <a:r>
              <a:rPr lang="en-US" sz="1600" dirty="0"/>
              <a:t> solution. Platinum, which is inert to the action of the 1 </a:t>
            </a:r>
            <a:r>
              <a:rPr lang="en-US" sz="1600" i="1" dirty="0"/>
              <a:t>M</a:t>
            </a:r>
            <a:r>
              <a:rPr lang="en-US" sz="1600" dirty="0"/>
              <a:t> </a:t>
            </a:r>
            <a:r>
              <a:rPr lang="en-US" sz="1600" dirty="0" err="1"/>
              <a:t>HCl</a:t>
            </a:r>
            <a:r>
              <a:rPr lang="en-US" sz="1600" dirty="0"/>
              <a:t>, is used as the electrode. Electrons on the surface of the electrode combine with H</a:t>
            </a:r>
            <a:r>
              <a:rPr lang="en-US" sz="1600" baseline="30000" dirty="0"/>
              <a:t>+</a:t>
            </a:r>
            <a:r>
              <a:rPr lang="en-US" sz="1600" dirty="0"/>
              <a:t> in solution to produce </a:t>
            </a:r>
            <a:r>
              <a:rPr lang="pt-BR" sz="1600" dirty="0" err="1"/>
              <a:t>hydrogen</a:t>
            </a:r>
            <a:r>
              <a:rPr lang="pt-BR" sz="1600" dirty="0"/>
              <a:t> </a:t>
            </a:r>
            <a:r>
              <a:rPr lang="pt-BR" sz="1600" dirty="0" err="1"/>
              <a:t>gas</a:t>
            </a:r>
            <a:r>
              <a:rPr lang="pt-BR" sz="1600" dirty="0"/>
              <a:t>.</a:t>
            </a:r>
            <a:endParaRPr lang="en-US" sz="1600" dirty="0"/>
          </a:p>
        </p:txBody>
      </p:sp>
      <p:pic>
        <p:nvPicPr>
          <p:cNvPr id="6" name="Figure" descr="The figure shows a beaker just over half full of a blue liquid. A glass tube is partially submerged in the liquid. Bubbles, which are labeled “H subscript 2 ( g )” are rising from the dark grey square, labeled “P t electrode” at the bottom of the tube. A curved arrow points up to the right, indicating the direction of the bubbles. A black wire which is labeled “P t wire” extends from the dark grey square up the interior of the tube through a small port at the top. A second small port extends out the top of the tube to the left. An arrow points to the port opening from the left. The base of this arrow is labeled “H subscript 2 ( g ) at 1 a t m.” A light grey arrow points to a diagram in a circle at the right that illustrates the surface of the P t electrode in a magnified view. P t atoms are illustrated as a uniform cluster of grey spheres which are labeled “P t electrode atoms.” On the grey atom surface, the label “e superscript negative” is shown 4 times in a nearly even vertical distribution to show electrons on the P t surface. A curved arrow extends from a white sphere labeled “H superscript plus” at the right of the P t atoms to the uppermost electron shown. Just below, a straight arrow extends from the P t surface to the right to a pair of linked white spheres which are labeled “H subscript 2.” A curved arrow extends from a second white sphere labeled “H superscript plus” at the right of the P t atoms to the second electron shown. A curved arrow extends from the third electron on the P t surface to the right to a white sphere labeled “H superscript plus.” Just below, an arrow points left from a pair of linked white spheres which are labeled “H subscript 2” to the P t surface. A curved arrow extends from the fourth electron on the P t surface to the right to a white sphere labeled “H superscript plus.” Beneath this atomic view is the label “Half-reaction at P t surface: 2 H superscript plus ( a q, 1 M ) plus 2 e superscript negative right pointing arrow H subscript 2 ( g, 1 a t m ).”"/>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18046" r="-18046"/>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17.6</a:t>
            </a:r>
          </a:p>
        </p:txBody>
      </p:sp>
    </p:spTree>
    <p:extLst>
      <p:ext uri="{BB962C8B-B14F-4D97-AF65-F5344CB8AC3E}">
        <p14:creationId xmlns:p14="http://schemas.microsoft.com/office/powerpoint/2010/main" val="1922848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galvanic cell can be used to determine the standard reduction potential of Cu</a:t>
            </a:r>
            <a:r>
              <a:rPr lang="en-US" sz="1600" baseline="30000" dirty="0"/>
              <a:t>2+</a:t>
            </a:r>
            <a:r>
              <a:rPr lang="en-US" sz="1600" dirty="0"/>
              <a:t>.</a:t>
            </a:r>
            <a:endParaRPr lang="en-US" sz="1600" baseline="30000" dirty="0"/>
          </a:p>
        </p:txBody>
      </p:sp>
      <p:pic>
        <p:nvPicPr>
          <p:cNvPr id="3" name="Figure" descr="This figure contains a diagram of an electrochemical cell. Two beakers are shown. Each is just over half full. The beaker on the left contains a clear, colorless solution and is labeled below as “1 M H superscript plus.” The beaker on the right contains a blue solution and is labeled below as “1 M C u superscript 2 plus.” A glass tube in the shape of an inverted U connects the two beakers at the center of the diagram. The tube contents are colorless. The ends of the tubes are beneath the surface of the solutions in the beakers and a small grey plug is present at each end of the tube. The beaker on the left has a glass tube partially submersed in the liquid. Bubbles are rising from the grey square, labeled “Standard hydrogen electrode” at the bottom of the tube. A curved arrow points up to the right, indicating the direction of the bubbles. A black wire extends from the grey square up the interior of the tube through a small port at the top to a rectangle with a digital readout of “positive 0.337 V” which is labeled “Voltmeter.” A second small port extends out the top of the tube to the left. An arrow points to the port opening from the left. The base of this arrow is labeled “H subscript 2 ( g ).” The beaker on the right has an orange-brown strip that is labeled “C u strip” at the top. A wire extends from the top of this strip to the voltmeter. An arrow points toward the voltmeter from the left which is labeled “e superscript negative flow.” Similarly, an arrow points away from the voltmeter to the right. A curved arrow extends from the standard hydrogen electrode in the beaker on the left into the surrounding solution. The tip of this arrow is labeled “H plus.” An arrow points downward from the label “e superscript negative” on the C u strip in the beaker on the right. A second curved arrow extends from another “e superscript negative” label into the solution below toward the label “C u superscript 2 plus” in the solution. A third “e superscript negative” label positioned at the lower left edge of the C u strip has a curved arrow extending from it to the “C u superscript 2 plus” label in the solution. A curved arrow extends from this “C u superscript 2 plus” label to a “C u” label at the lower edge of the C u strip."/>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0061" r="-5006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17.7</a:t>
            </a:r>
          </a:p>
        </p:txBody>
      </p:sp>
    </p:spTree>
    <p:extLst>
      <p:ext uri="{BB962C8B-B14F-4D97-AF65-F5344CB8AC3E}">
        <p14:creationId xmlns:p14="http://schemas.microsoft.com/office/powerpoint/2010/main" val="2592632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galvanic cell can be used to determine the standard reduction potential of Ag</a:t>
            </a:r>
            <a:r>
              <a:rPr lang="en-US" sz="1600" baseline="30000" dirty="0"/>
              <a:t>+</a:t>
            </a:r>
            <a:r>
              <a:rPr lang="en-US" sz="1600" dirty="0"/>
              <a:t>. The SHE on the left is the anode and assigned a standard reduction potential of zero.</a:t>
            </a:r>
          </a:p>
        </p:txBody>
      </p:sp>
      <p:pic>
        <p:nvPicPr>
          <p:cNvPr id="4" name="Figure" descr="This figure contains a diagram of an electrochemical cell. Two beakers are shown. Each is just over half full. The beaker on the left contains a clear, colorless solution which is labeled “H N O subscript 3 ( a q ).” The beaker on the right contains a clear, colorless solution which is labeled “A g N O subscript 3 ( a q ).” A glass tube in the shape of an inverted U connects the two beakers at the center of the diagram and is labeled “Salt bridge.” The tube contents are colorless. The ends of the tubes are beneath the surface of the solutions in the beakers and a small grey plug is present at each end of the tube. The label “2 N a superscript plus” appears on the upper right portion of the tube. A curved arrow extends from this label down and to the right. The label “2 N O subscript 3 superscript negative” appears on the upper left portion of the tube. A curved arrow extends from this label down and to the left. The beaker on the left has a glass tube partially submerged in the liquid. Bubbles are rising from the grey square, labeled “SHE anode” at the bottom of the tube. A curved arrow points up to the right. The labels “2 H superscript plus” and “2 N O subscript 3 superscript negative” appear on the liquid in the beaker. A black wire extends from the grey square up the interior of the tube through a small port at the top to a rectangle with a digital readout of “positive 0.80 V” which is labeled “Voltmeter.” A second small port extends out the top of the tube to the left. An arrow points to the port opening from the left. The base of this arrow is labeled “H subscript 2 ( g ).” The beaker on the right has a silver strip that is labeled “A g cathode.” A wire extends from the top of this strip to the voltmeter. An arrow points toward the voltmeter from the left which is labeled “e superscript negative flow.” Similarly, an arrow points away from the voltmeter to the right. The solution in the beaker on the right has the labels “N O subscript 3 superscript negative” and “A g superscript plus” on the solution. A curved arrow extends from the A g superscript plus label to the A g cathode. Below the left beaker at the bottom of the diagram is the label “Oxidation half-reaction: H subscript 2 ( g ) right pointing arrow 2 H superscript plus ( a q ) plus 2 e superscript negative.” Below the right beaker at the bottom of the diagram is the label “Reduction half-reaction: 2 A g superscript plus ( a q ) right pointing arrow 2 A g ( s ).”"/>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5678" r="-3567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17.8</a:t>
            </a:r>
          </a:p>
        </p:txBody>
      </p:sp>
    </p:spTree>
    <p:extLst>
      <p:ext uri="{BB962C8B-B14F-4D97-AF65-F5344CB8AC3E}">
        <p14:creationId xmlns:p14="http://schemas.microsoft.com/office/powerpoint/2010/main" val="3397342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500</TotalTime>
  <Words>2121</Words>
  <Application>Microsoft Office PowerPoint</Application>
  <PresentationFormat>On-screen Show (4:3)</PresentationFormat>
  <Paragraphs>71</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Arial Black</vt:lpstr>
      <vt:lpstr>Calibri</vt:lpstr>
      <vt:lpstr>Essential</vt:lpstr>
      <vt:lpstr>CHEMISTRY</vt:lpstr>
      <vt:lpstr>Figure 17.1</vt:lpstr>
      <vt:lpstr>Figure 17.2</vt:lpstr>
      <vt:lpstr>Figure 17.3</vt:lpstr>
      <vt:lpstr>Figure 17.4</vt:lpstr>
      <vt:lpstr>Figure 17.5</vt:lpstr>
      <vt:lpstr>Figure 17.6</vt:lpstr>
      <vt:lpstr>Figure 17.7</vt:lpstr>
      <vt:lpstr>Figure 17.8</vt:lpstr>
      <vt:lpstr>Figure 17.9</vt:lpstr>
      <vt:lpstr>Figure 17.10</vt:lpstr>
      <vt:lpstr>Figure 17.11</vt:lpstr>
      <vt:lpstr>Figure 17.12</vt:lpstr>
      <vt:lpstr>Figure 17.13</vt:lpstr>
      <vt:lpstr>Figure 17.14</vt:lpstr>
      <vt:lpstr>Figure 17.15</vt:lpstr>
      <vt:lpstr>Figure 17.16</vt:lpstr>
      <vt:lpstr>Figure 17.17</vt:lpstr>
      <vt:lpstr>Figure 17.18</vt:lpstr>
      <vt:lpstr>Figure 17.19</vt:lpstr>
      <vt:lpstr>Figure 17.20</vt:lpstr>
      <vt:lpstr>Figure 17.21</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17 - Electrochemistry</dc:title>
  <dc:creator>Spuddy McSpare</dc:creator>
  <cp:lastModifiedBy>Conversion_07</cp:lastModifiedBy>
  <cp:revision>64</cp:revision>
  <dcterms:created xsi:type="dcterms:W3CDTF">2012-06-04T02:13:36Z</dcterms:created>
  <dcterms:modified xsi:type="dcterms:W3CDTF">2017-08-31T12:51:36Z</dcterms:modified>
</cp:coreProperties>
</file>