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7"/>
  </p:notesMasterIdLst>
  <p:handoutMasterIdLst>
    <p:handoutMasterId r:id="rId28"/>
  </p:handoutMasterIdLst>
  <p:sldIdLst>
    <p:sldId id="256" r:id="rId2"/>
    <p:sldId id="370" r:id="rId3"/>
    <p:sldId id="277" r:id="rId4"/>
    <p:sldId id="338" r:id="rId5"/>
    <p:sldId id="375" r:id="rId6"/>
    <p:sldId id="376" r:id="rId7"/>
    <p:sldId id="377" r:id="rId8"/>
    <p:sldId id="380" r:id="rId9"/>
    <p:sldId id="371" r:id="rId10"/>
    <p:sldId id="378" r:id="rId11"/>
    <p:sldId id="382" r:id="rId12"/>
    <p:sldId id="384" r:id="rId13"/>
    <p:sldId id="372" r:id="rId14"/>
    <p:sldId id="385" r:id="rId15"/>
    <p:sldId id="353" r:id="rId16"/>
    <p:sldId id="354" r:id="rId17"/>
    <p:sldId id="355" r:id="rId18"/>
    <p:sldId id="356" r:id="rId19"/>
    <p:sldId id="386" r:id="rId20"/>
    <p:sldId id="387" r:id="rId21"/>
    <p:sldId id="388" r:id="rId22"/>
    <p:sldId id="389" r:id="rId23"/>
    <p:sldId id="358" r:id="rId24"/>
    <p:sldId id="390" r:id="rId25"/>
    <p:sldId id="35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4639" autoAdjust="0"/>
  </p:normalViewPr>
  <p:slideViewPr>
    <p:cSldViewPr snapToGrid="0" snapToObjects="1">
      <p:cViewPr varScale="1">
        <p:scale>
          <a:sx n="104" d="100"/>
          <a:sy n="104" d="100"/>
        </p:scale>
        <p:origin x="10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9FD50-6BC5-2548-B63F-1750C5C4C129}" type="datetimeFigureOut">
              <a:rPr lang="en-US" smtClean="0"/>
              <a:t>08/20/17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2052-4ED1-6444-B773-44FCEDEBEC2F}" type="slidenum">
              <a:rPr lang="en-US" smtClean="0"/>
              <a:t>‹#›</a:t>
            </a:fld>
            <a:endParaRPr lang="en-US"/>
          </a:p>
        </p:txBody>
      </p:sp>
    </p:spTree>
    <p:extLst>
      <p:ext uri="{BB962C8B-B14F-4D97-AF65-F5344CB8AC3E}">
        <p14:creationId xmlns:p14="http://schemas.microsoft.com/office/powerpoint/2010/main" val="3507104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E4E0181A-991D-4AE6-BA63-0A1F85BA8D70}" type="datetime4">
              <a:rPr lang="en-US" smtClean="0"/>
              <a:t>August 20,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DC94390-BE3A-413B-AC0D-6269A6021376}" type="datetime4">
              <a:rPr lang="en-US" smtClean="0"/>
              <a:t>August 20,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C60C9F8-8DF8-4922-BF47-65E19196C428}" type="datetime4">
              <a:rPr lang="en-US" smtClean="0"/>
              <a:t>August 20,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ACD6FE-54FE-4B9B-9772-977087A97A52}" type="datetime4">
              <a:rPr lang="en-US" smtClean="0"/>
              <a:t>August 20,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01705AD3-061A-42F1-941D-60D008F153C8}" type="datetime4">
              <a:rPr lang="en-US" smtClean="0"/>
              <a:t>August 20, 2017</a:t>
            </a:fld>
            <a:endParaRPr lang="en-US" dirty="0"/>
          </a:p>
        </p:txBody>
      </p:sp>
      <p:sp>
        <p:nvSpPr>
          <p:cNvPr id="5" name="Footer Placeholder 4"/>
          <p:cNvSpPr>
            <a:spLocks noGrp="1"/>
          </p:cNvSpPr>
          <p:nvPr>
            <p:ph type="ftr" sz="quarter" idx="3"/>
          </p:nvPr>
        </p:nvSpPr>
        <p:spPr>
          <a:xfrm>
            <a:off x="457200" y="6492875"/>
            <a:ext cx="7696200" cy="283845"/>
          </a:xfrm>
          <a:prstGeom prst="rect">
            <a:avLst/>
          </a:prstGeom>
        </p:spPr>
        <p:txBody>
          <a:bodyPr vert="horz" lIns="91440" tIns="45720" rIns="91440" bIns="45720" rtlCol="0" anchor="t"/>
          <a:lstStyle>
            <a:lvl1pPr algn="l">
              <a:defRPr sz="800">
                <a:solidFill>
                  <a:schemeClr val="tx1"/>
                </a:solidFill>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Psych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1999"/>
            <a:ext cx="9144000" cy="864318"/>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10 MOTIVATION AND EMOTION</a:t>
            </a:r>
          </a:p>
          <a:p>
            <a:pPr algn="ctr"/>
            <a:r>
              <a:rPr lang="en-US" sz="1600" cap="none" dirty="0">
                <a:solidFill>
                  <a:schemeClr val="tx1"/>
                </a:solidFill>
                <a:latin typeface="+mn-lt"/>
              </a:rPr>
              <a:t>PowerPoint Image Slideshow</a:t>
            </a:r>
          </a:p>
        </p:txBody>
      </p:sp>
      <p:sp>
        <p:nvSpPr>
          <p:cNvPr id="2" name="Title"/>
          <p:cNvSpPr>
            <a:spLocks noGrp="1"/>
          </p:cNvSpPr>
          <p:nvPr>
            <p:ph type="title" idx="4294967295"/>
          </p:nvPr>
        </p:nvSpPr>
        <p:spPr>
          <a:xfrm>
            <a:off x="5724" y="722302"/>
            <a:ext cx="9144000" cy="709698"/>
          </a:xfrm>
        </p:spPr>
        <p:txBody>
          <a:bodyPr>
            <a:normAutofit/>
          </a:bodyPr>
          <a:lstStyle/>
          <a:p>
            <a:pPr algn="ctr"/>
            <a:r>
              <a:rPr lang="en-US" sz="3600" dirty="0"/>
              <a:t>Psychology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Hunger and eating are regulated by a complex interplay of hunger and satiety signals that are integrated in the brain.</a:t>
            </a:r>
          </a:p>
        </p:txBody>
      </p:sp>
      <p:pic>
        <p:nvPicPr>
          <p:cNvPr id="2" name="Figure" descr="An outline of the top half of a human body contains illustrations of the brain and the stomach in their relative locations. A line extends from the location of the hypothalamus in the brain illustration, out to the left, past the outline, where it meets a box labeled &quot;Hunger.&quot; Down-facing arrows connect that box to a box labeled &quot;Food,&quot; and the box labeled &quot;Food&quot; to a box labeled &quot;Satiety.&quot; A line extends out to the right from the box labeled &quot;Satiety,&quot; and meets with the illustration of the stomac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902" r="-4690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10.9</a:t>
            </a:r>
          </a:p>
        </p:txBody>
      </p:sp>
    </p:spTree>
    <p:extLst>
      <p:ext uri="{BB962C8B-B14F-4D97-AF65-F5344CB8AC3E}">
        <p14:creationId xmlns:p14="http://schemas.microsoft.com/office/powerpoint/2010/main" val="265691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This chart shows how adult BMI is calculated. Individuals find their height on the </a:t>
            </a:r>
            <a:r>
              <a:rPr lang="en-US" sz="1600" i="1" dirty="0"/>
              <a:t>y</a:t>
            </a:r>
            <a:r>
              <a:rPr lang="en-US" sz="1600" dirty="0"/>
              <a:t>-axis and their weight on the </a:t>
            </a:r>
            <a:r>
              <a:rPr lang="en-US" sz="1600" i="1" dirty="0"/>
              <a:t>x</a:t>
            </a:r>
            <a:r>
              <a:rPr lang="en-US" sz="1600" dirty="0"/>
              <a:t>-axis to determine their BMI.</a:t>
            </a:r>
          </a:p>
        </p:txBody>
      </p:sp>
      <p:pic>
        <p:nvPicPr>
          <p:cNvPr id="2" name="Figure" descr="A chart has an x-axis labeled &quot;weight&quot; (pounds/kilograms) and a y-axis labeled &quot;height&quot; (meters and feet/inches). Four areas are shaded different colors indicating the BMI for ranges of weight and height. The &quot;underweight BMI less than 18.5&quot; area begins at approximately 90 pounds and 4′11″ and extends to approximately 160 pounds and 6′6″. The &quot;normal range BMI 18.5–25&quot; area covers approximately 90–120 pounds at height 4′11″ and extends to approximately 160–220 pounds at height 6′6″. The &quot;overweight BMI 25–30&quot; area covers approximately 120–140 pounds at height 4′11″ and extends to approximately 220–265 pounds at height 6′6″. The &quot;obese range BMI greater than 30&quot; area covers approximately 140–350 pounds at height 4′11″ and extends to approximately 265–350 pounds at height 6′6″."/>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068" r="-4406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10.10</a:t>
            </a:r>
          </a:p>
        </p:txBody>
      </p:sp>
    </p:spTree>
    <p:extLst>
      <p:ext uri="{BB962C8B-B14F-4D97-AF65-F5344CB8AC3E}">
        <p14:creationId xmlns:p14="http://schemas.microsoft.com/office/powerpoint/2010/main" val="1171517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Gastric banding surgery creates a small pouch of stomach, reducing the size of the stomach that can be used for digestion.</a:t>
            </a:r>
          </a:p>
        </p:txBody>
      </p:sp>
      <p:pic>
        <p:nvPicPr>
          <p:cNvPr id="2" name="Figure" descr="An illustration depicts a gastric band wrapped around the top portion of a stomach. A bulging area directly above the gastric band is labeled &quot;Small stomach pouch.&quot; The area directly below the stomach is labeled &quot;Duodenum.&quot; Down-facing arrows indicate the direction in which digested food travels from the esophagus at the top, down through the stomach, and into the duoden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369" r="-4436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10.11</a:t>
            </a:r>
          </a:p>
        </p:txBody>
      </p:sp>
    </p:spTree>
    <p:extLst>
      <p:ext uri="{BB962C8B-B14F-4D97-AF65-F5344CB8AC3E}">
        <p14:creationId xmlns:p14="http://schemas.microsoft.com/office/powerpoint/2010/main" val="338512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Eugenia </a:t>
            </a:r>
            <a:r>
              <a:rPr lang="en-US" sz="1600" dirty="0" err="1">
                <a:solidFill>
                  <a:schemeClr val="tx1"/>
                </a:solidFill>
              </a:rPr>
              <a:t>Martínez</a:t>
            </a:r>
            <a:r>
              <a:rPr lang="en-US" sz="1600" dirty="0">
                <a:solidFill>
                  <a:schemeClr val="tx1"/>
                </a:solidFill>
              </a:rPr>
              <a:t> Vallejo, depicted in this 1680 painting, may have had </a:t>
            </a:r>
            <a:r>
              <a:rPr lang="en-US" sz="1600" dirty="0" err="1">
                <a:solidFill>
                  <a:schemeClr val="tx1"/>
                </a:solidFill>
              </a:rPr>
              <a:t>Prader-Willi</a:t>
            </a:r>
            <a:r>
              <a:rPr lang="en-US" sz="1600" dirty="0">
                <a:solidFill>
                  <a:schemeClr val="tx1"/>
                </a:solidFill>
              </a:rPr>
              <a:t> syndrome. At just eight years old, she weighed approximately 120 pounds, and she was nicknamed “La </a:t>
            </a:r>
            <a:r>
              <a:rPr lang="en-US" sz="1600" dirty="0" err="1">
                <a:solidFill>
                  <a:schemeClr val="tx1"/>
                </a:solidFill>
              </a:rPr>
              <a:t>Monstrua</a:t>
            </a:r>
            <a:r>
              <a:rPr lang="en-US" sz="1600" dirty="0">
                <a:solidFill>
                  <a:schemeClr val="tx1"/>
                </a:solidFill>
              </a:rPr>
              <a:t>” (the monster).</a:t>
            </a:r>
          </a:p>
        </p:txBody>
      </p:sp>
      <p:pic>
        <p:nvPicPr>
          <p:cNvPr id="4" name="Figure" descr="A painting shows Eugenia Martínez Vallejo."/>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819" r="-9819"/>
          <a:stretch>
            <a:fillRect/>
          </a:stretch>
        </p:blipFill>
        <p:spPr>
          <a:xfrm>
            <a:off x="457199" y="1107618"/>
            <a:ext cx="4031619" cy="5256972"/>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10</a:t>
            </a:r>
            <a:r>
              <a:rPr lang="en-US" sz="2400" dirty="0">
                <a:solidFill>
                  <a:srgbClr val="6CB255"/>
                </a:solidFill>
              </a:rPr>
              <a:t>.12</a:t>
            </a:r>
          </a:p>
        </p:txBody>
      </p:sp>
    </p:spTree>
    <p:extLst>
      <p:ext uri="{BB962C8B-B14F-4D97-AF65-F5344CB8AC3E}">
        <p14:creationId xmlns:p14="http://schemas.microsoft.com/office/powerpoint/2010/main" val="2761594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Young women in our society are inundated with images of extremely thin models (sometimes accurately depicted and sometimes digitally altered to make them look even thinner). These images may contribute to eating disorders. (credit: Peter </a:t>
            </a:r>
            <a:r>
              <a:rPr lang="en-US" sz="1600" dirty="0" err="1">
                <a:solidFill>
                  <a:schemeClr val="tx1"/>
                </a:solidFill>
              </a:rPr>
              <a:t>Duhon</a:t>
            </a:r>
            <a:r>
              <a:rPr lang="en-US" sz="1600" dirty="0">
                <a:solidFill>
                  <a:schemeClr val="tx1"/>
                </a:solidFill>
              </a:rPr>
              <a:t>)</a:t>
            </a:r>
          </a:p>
        </p:txBody>
      </p:sp>
      <p:pic>
        <p:nvPicPr>
          <p:cNvPr id="2" name="Figure" descr="A photograph shows a very thin mode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83" r="-1083"/>
          <a:stretch>
            <a:fillRect/>
          </a:stretch>
        </p:blipFill>
        <p:spPr>
          <a:xfrm>
            <a:off x="4489450" y="1108075"/>
            <a:ext cx="4030663"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10.13</a:t>
            </a:r>
            <a:endParaRPr lang="en-US" sz="2400" dirty="0">
              <a:solidFill>
                <a:srgbClr val="6CB255"/>
              </a:solidFill>
            </a:endParaRPr>
          </a:p>
        </p:txBody>
      </p:sp>
    </p:spTree>
    <p:extLst>
      <p:ext uri="{BB962C8B-B14F-4D97-AF65-F5344CB8AC3E}">
        <p14:creationId xmlns:p14="http://schemas.microsoft.com/office/powerpoint/2010/main" val="2921621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 male rat that cannot engage in sexual behavior still seeks receptive females, suggesting that the ability to engage in sexual behavior and the motivation to do so are mediated by different systems in the brain. </a:t>
            </a:r>
            <a:r>
              <a:rPr lang="nb-NO" sz="1600" dirty="0"/>
              <a:t>(</a:t>
            </a:r>
            <a:r>
              <a:rPr lang="nb-NO" sz="1600" dirty="0" err="1"/>
              <a:t>credit</a:t>
            </a:r>
            <a:r>
              <a:rPr lang="nb-NO" sz="1600" dirty="0"/>
              <a:t>: Jason </a:t>
            </a:r>
            <a:r>
              <a:rPr lang="nb-NO" sz="1600" dirty="0" err="1"/>
              <a:t>Snyder</a:t>
            </a:r>
            <a:r>
              <a:rPr lang="nb-NO" sz="1600" dirty="0"/>
              <a:t>)</a:t>
            </a:r>
            <a:endParaRPr lang="en-US" sz="1600" dirty="0"/>
          </a:p>
        </p:txBody>
      </p:sp>
      <p:pic>
        <p:nvPicPr>
          <p:cNvPr id="4" name="Figure" descr="A photograph shows two ra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096" r="-3009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10.14</a:t>
            </a:r>
          </a:p>
        </p:txBody>
      </p:sp>
    </p:spTree>
    <p:extLst>
      <p:ext uri="{BB962C8B-B14F-4D97-AF65-F5344CB8AC3E}">
        <p14:creationId xmlns:p14="http://schemas.microsoft.com/office/powerpoint/2010/main" val="3996669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medial </a:t>
            </a:r>
            <a:r>
              <a:rPr lang="en-US" sz="1600" dirty="0" err="1"/>
              <a:t>preoptic</a:t>
            </a:r>
            <a:r>
              <a:rPr lang="en-US" sz="1600" dirty="0"/>
              <a:t> area, an area of the hypothalamus, is involved in the ability to engage in sexual behavior, but it does not affect sexual motivation. In contrast, the amygdala and nucleus </a:t>
            </a:r>
            <a:r>
              <a:rPr lang="en-US" sz="1600" dirty="0" err="1"/>
              <a:t>accumbens</a:t>
            </a:r>
            <a:r>
              <a:rPr lang="en-US" sz="1600" dirty="0"/>
              <a:t> are involved in motivation for sexual behavior, but they do not affect the ability to engage in it.</a:t>
            </a:r>
          </a:p>
        </p:txBody>
      </p:sp>
      <p:pic>
        <p:nvPicPr>
          <p:cNvPr id="4" name="Figure" descr="An illustration of the brain labels the locations of the &quot;nucleus accumbeus,&quot; &quot;hypothalamus,&quot; &quot;medial preoptic area,&quot; and &quot;amygdala.&qu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498" r="-4649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10.15</a:t>
            </a:r>
          </a:p>
        </p:txBody>
      </p:sp>
    </p:spTree>
    <p:extLst>
      <p:ext uri="{BB962C8B-B14F-4D97-AF65-F5344CB8AC3E}">
        <p14:creationId xmlns:p14="http://schemas.microsoft.com/office/powerpoint/2010/main" val="1913498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In 1947, Alfred Kinsey established The Kinsey Institute for Research, Sex, Gender and Reproduction at Indiana University, shown here in 2011. The Kinsey Institute has continued as a research site of important psychological studies for decades.</a:t>
            </a:r>
          </a:p>
        </p:txBody>
      </p:sp>
      <p:pic>
        <p:nvPicPr>
          <p:cNvPr id="9" name="Figure" descr="A photograph shows Morrison Hall, the building that houses the Kinsey Institute for Research in Sex, Gender, and Reproduc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134" r="-2513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10.16</a:t>
            </a:r>
          </a:p>
        </p:txBody>
      </p:sp>
    </p:spTree>
    <p:extLst>
      <p:ext uri="{BB962C8B-B14F-4D97-AF65-F5344CB8AC3E}">
        <p14:creationId xmlns:p14="http://schemas.microsoft.com/office/powerpoint/2010/main" val="1696719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graph illustrates the different phases of the sexual response cycle as described by Masters and Johnson.</a:t>
            </a:r>
          </a:p>
        </p:txBody>
      </p:sp>
      <p:pic>
        <p:nvPicPr>
          <p:cNvPr id="4" name="Figure" descr="A graph titled &quot;Sexual response cycle&quot; has an x-axis labeled &quot;time&quot; and a y-axis labeled &quot;arousal.&quot; Four phases are depicted. In the &quot;excitement&quot; phase the arousal level increases from the bottom to midway on the graph. In the &quot;plateau&quot; phase the arousal level remains mostly steady at the midpoint of the graph and then begins to rise at the end of the plateau phase. At the &quot;orgasm&quot; phase, the arousal level sharply increases, peaks at the top of the graph, and then declines to the midway point. In the &quot;resolution&quot; phase the graph drops from the midway point to the bot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991" r="-5099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10.17</a:t>
            </a:r>
          </a:p>
        </p:txBody>
      </p:sp>
    </p:spTree>
    <p:extLst>
      <p:ext uri="{BB962C8B-B14F-4D97-AF65-F5344CB8AC3E}">
        <p14:creationId xmlns:p14="http://schemas.microsoft.com/office/powerpoint/2010/main" val="1196573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Between 3% and 10% of the adult population identifies as homosexual. (credit: Till </a:t>
            </a:r>
            <a:r>
              <a:rPr lang="en-US" sz="1600" dirty="0" err="1">
                <a:solidFill>
                  <a:schemeClr val="tx1"/>
                </a:solidFill>
              </a:rPr>
              <a:t>Krech</a:t>
            </a:r>
            <a:r>
              <a:rPr lang="en-US" sz="1600" dirty="0">
                <a:solidFill>
                  <a:schemeClr val="tx1"/>
                </a:solidFill>
              </a:rPr>
              <a:t>)</a:t>
            </a:r>
          </a:p>
        </p:txBody>
      </p:sp>
      <p:pic>
        <p:nvPicPr>
          <p:cNvPr id="4" name="Figure" descr="A photograph shows two people holding hand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577" r="-7577"/>
          <a:stretch>
            <a:fillRect/>
          </a:stretch>
        </p:blipFill>
        <p:spPr>
          <a:xfrm>
            <a:off x="457199" y="1107618"/>
            <a:ext cx="4031619" cy="5256972"/>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10</a:t>
            </a:r>
            <a:r>
              <a:rPr lang="en-US" sz="2400" dirty="0">
                <a:solidFill>
                  <a:srgbClr val="6CB255"/>
                </a:solidFill>
              </a:rPr>
              <a:t>.18</a:t>
            </a:r>
          </a:p>
        </p:txBody>
      </p:sp>
    </p:spTree>
    <p:extLst>
      <p:ext uri="{BB962C8B-B14F-4D97-AF65-F5344CB8AC3E}">
        <p14:creationId xmlns:p14="http://schemas.microsoft.com/office/powerpoint/2010/main" val="113323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Emotions can change in an instant, especially in response to an unexpected event. Surprise, fear, anger, and sadness are some immediate emotions that people experienced in the aftermath of the April 15, 2013 Boston Marathon bombing. What are emotions? What causes them? What motivated some bystanders to immediately help others, while other people ran for safety? (credit: modification of work by Aaron </a:t>
            </a:r>
            <a:r>
              <a:rPr lang="en-US" sz="1600" dirty="0">
                <a:solidFill>
                  <a:schemeClr val="tx1"/>
                </a:solidFill>
              </a:rPr>
              <a:t>“</a:t>
            </a:r>
            <a:r>
              <a:rPr lang="en-US" sz="1600" dirty="0"/>
              <a:t>tango</a:t>
            </a:r>
            <a:r>
              <a:rPr lang="en-US" sz="1600" dirty="0">
                <a:solidFill>
                  <a:schemeClr val="tx1"/>
                </a:solidFill>
              </a:rPr>
              <a:t>”</a:t>
            </a:r>
            <a:r>
              <a:rPr lang="en-US" sz="1600" dirty="0"/>
              <a:t> Tang)</a:t>
            </a:r>
            <a:endParaRPr lang="en-US" sz="1800" dirty="0"/>
          </a:p>
        </p:txBody>
      </p:sp>
      <p:pic>
        <p:nvPicPr>
          <p:cNvPr id="2" name="Figure" descr="A photograph shows a crowd  at the site of the Boston Marathon bombing immediately after it occurred. Debris is scattered on the ground, several people appear to be injured, and several people are helping oth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73869" y="1122386"/>
            <a:ext cx="8029574"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10.1</a:t>
            </a:r>
          </a:p>
        </p:txBody>
      </p:sp>
    </p:spTree>
    <p:extLst>
      <p:ext uri="{BB962C8B-B14F-4D97-AF65-F5344CB8AC3E}">
        <p14:creationId xmlns:p14="http://schemas.microsoft.com/office/powerpoint/2010/main" val="3734958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err="1"/>
              <a:t>Chaz</a:t>
            </a:r>
            <a:r>
              <a:rPr lang="en-US" sz="1600" dirty="0"/>
              <a:t> Bono, a transgender male, is a well-known person who transitioned from female to male. </a:t>
            </a:r>
            <a:r>
              <a:rPr lang="en-US" sz="1600" dirty="0">
                <a:solidFill>
                  <a:srgbClr val="6CB255"/>
                </a:solidFill>
              </a:rPr>
              <a:t>(a) </a:t>
            </a:r>
            <a:r>
              <a:rPr lang="en-US" sz="1600" dirty="0"/>
              <a:t>In the 1970s, the world knew </a:t>
            </a:r>
            <a:r>
              <a:rPr lang="en-US" sz="1600" dirty="0" err="1"/>
              <a:t>Chaz</a:t>
            </a:r>
            <a:r>
              <a:rPr lang="en-US" sz="1600" dirty="0"/>
              <a:t> as Chastity Bono, the daughter of the famous entertaining duo Sonny and Cher; here young Chastity is pictured with Sonny.</a:t>
            </a:r>
            <a:r>
              <a:rPr lang="en-US" sz="1600" dirty="0">
                <a:solidFill>
                  <a:srgbClr val="6CB255"/>
                </a:solidFill>
              </a:rPr>
              <a:t> (b) </a:t>
            </a:r>
            <a:r>
              <a:rPr lang="en-US" sz="1600" dirty="0"/>
              <a:t>Later in life, </a:t>
            </a:r>
            <a:r>
              <a:rPr lang="en-US" sz="1600" dirty="0" err="1"/>
              <a:t>Chaz</a:t>
            </a:r>
            <a:r>
              <a:rPr lang="en-US" sz="1600" dirty="0"/>
              <a:t> transitioned to align his physical body with his gender identity. (credit b: modification of work by </a:t>
            </a:r>
            <a:r>
              <a:rPr lang="en-US" sz="1600" dirty="0">
                <a:solidFill>
                  <a:schemeClr val="tx1"/>
                </a:solidFill>
              </a:rPr>
              <a:t>“</a:t>
            </a:r>
            <a:r>
              <a:rPr lang="en-US" sz="1600" dirty="0" err="1"/>
              <a:t>dvsross</a:t>
            </a:r>
            <a:r>
              <a:rPr lang="en-US" sz="1600" dirty="0">
                <a:solidFill>
                  <a:schemeClr val="tx1"/>
                </a:solidFill>
              </a:rPr>
              <a:t>”</a:t>
            </a:r>
            <a:r>
              <a:rPr lang="en-US" sz="1600" dirty="0"/>
              <a:t>/Flickr)</a:t>
            </a:r>
          </a:p>
        </p:txBody>
      </p:sp>
      <p:pic>
        <p:nvPicPr>
          <p:cNvPr id="2" name="Figure" descr="Photograph A shows Chaz Bono as a child. Photograph B shows Chaz Bono as an adul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628" r="-1662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10.19</a:t>
            </a:r>
          </a:p>
        </p:txBody>
      </p:sp>
    </p:spTree>
    <p:extLst>
      <p:ext uri="{BB962C8B-B14F-4D97-AF65-F5344CB8AC3E}">
        <p14:creationId xmlns:p14="http://schemas.microsoft.com/office/powerpoint/2010/main" val="805409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Toddlers can cycle through emotions quickly, being </a:t>
            </a:r>
            <a:r>
              <a:rPr lang="en-US" sz="1600" dirty="0">
                <a:solidFill>
                  <a:srgbClr val="6CB255"/>
                </a:solidFill>
              </a:rPr>
              <a:t>(a) </a:t>
            </a:r>
            <a:r>
              <a:rPr lang="en-US" sz="1600" dirty="0"/>
              <a:t>extremely happy one moment and </a:t>
            </a:r>
            <a:r>
              <a:rPr lang="en-US" sz="1600" dirty="0">
                <a:solidFill>
                  <a:srgbClr val="6CB255"/>
                </a:solidFill>
              </a:rPr>
              <a:t>(b) </a:t>
            </a:r>
            <a:r>
              <a:rPr lang="en-US" sz="1600" dirty="0"/>
              <a:t>extremely sad the next. (credit a: modification of work by Kerry </a:t>
            </a:r>
            <a:r>
              <a:rPr lang="en-US" sz="1600" dirty="0" err="1"/>
              <a:t>Ceszyk</a:t>
            </a:r>
            <a:r>
              <a:rPr lang="en-US" sz="1600" dirty="0"/>
              <a:t>; credit b: modification of work by Kerry </a:t>
            </a:r>
            <a:r>
              <a:rPr lang="en-US" sz="1600" dirty="0" err="1"/>
              <a:t>Ceszyk</a:t>
            </a:r>
            <a:r>
              <a:rPr lang="en-US" sz="1600" dirty="0"/>
              <a:t>)</a:t>
            </a:r>
          </a:p>
        </p:txBody>
      </p:sp>
      <p:pic>
        <p:nvPicPr>
          <p:cNvPr id="4" name="Figure" descr="Photograph A shows a toddler laughing. Photograph B shows the same toddler cry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945" r="-2694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10.20</a:t>
            </a:r>
          </a:p>
        </p:txBody>
      </p:sp>
    </p:spTree>
    <p:extLst>
      <p:ext uri="{BB962C8B-B14F-4D97-AF65-F5344CB8AC3E}">
        <p14:creationId xmlns:p14="http://schemas.microsoft.com/office/powerpoint/2010/main" val="110903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This figure illustrates the major assertions of the James-Lange, Cannon-Bard, and </a:t>
            </a:r>
            <a:r>
              <a:rPr lang="en-US" sz="1600" dirty="0" err="1">
                <a:solidFill>
                  <a:schemeClr val="tx1"/>
                </a:solidFill>
              </a:rPr>
              <a:t>Schachter</a:t>
            </a:r>
            <a:r>
              <a:rPr lang="en-US" sz="1600" dirty="0">
                <a:solidFill>
                  <a:schemeClr val="tx1"/>
                </a:solidFill>
              </a:rPr>
              <a:t>-Singer two-factor theories of emotion. (credit “snake”: modification of work by “</a:t>
            </a:r>
            <a:r>
              <a:rPr lang="en-US" sz="1600" dirty="0" err="1">
                <a:solidFill>
                  <a:schemeClr val="tx1"/>
                </a:solidFill>
              </a:rPr>
              <a:t>tableatny</a:t>
            </a:r>
            <a:r>
              <a:rPr lang="en-US" sz="1600" dirty="0">
                <a:solidFill>
                  <a:schemeClr val="tx1"/>
                </a:solidFill>
              </a:rPr>
              <a:t>”/Flickr; credit “face”: modification of work by Cory </a:t>
            </a:r>
            <a:r>
              <a:rPr lang="en-US" sz="1600" dirty="0" err="1">
                <a:solidFill>
                  <a:schemeClr val="tx1"/>
                </a:solidFill>
              </a:rPr>
              <a:t>Zanker</a:t>
            </a:r>
            <a:r>
              <a:rPr lang="en-US" sz="1600" dirty="0">
                <a:solidFill>
                  <a:schemeClr val="tx1"/>
                </a:solidFill>
              </a:rPr>
              <a:t>)</a:t>
            </a:r>
          </a:p>
        </p:txBody>
      </p:sp>
      <p:pic>
        <p:nvPicPr>
          <p:cNvPr id="2" name="Figure" descr="A diagram shows a photograph of a snake on the left and a photograph of a frightened person on the right, with an arrow  labeled &quot;time.&quot; Beneath the photos are flow diagrams of four theories of emotion. In the &quot;James-Lange theory,&quot; a box labeled &quot;arousal (snake)&quot; leads to a box labeled &quot;heart pounding, sweating,&quot; which leads to a box labeled &quot;fear (emotion).&quot; In the &quot;Cannon-Bard theory,&quot; a box labeled &quot;arousal (snake)&quot; splits into two boxes labeled &quot;heart pounding, sweating,&quot; and &quot;fear (emotion).&quot; In the &quot;Schachter-Singer Two-Factor theory,&quot; a box labeled &quot;arousal (snake)&quot; leads to two boxes labeled &quot;heart pounding, sweating&quot; and cognitive label (&quot;I'm scared)&quot; which then lead to a single box labeled &quot;fear (emotion).&quot; In the &quot;Lazarus' Cognitive-mediational theory,&quot; a box labeled &quot;arousal (snake)&quot; leads to a box labeled &quot;appraisal,&quot; which leads to a box labeled &quot;fear/heart pounding, sweating.&qu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545" b="-10545"/>
          <a:stretch>
            <a:fillRect/>
          </a:stretch>
        </p:blipFill>
        <p:spPr>
          <a:xfrm>
            <a:off x="4489450" y="1108075"/>
            <a:ext cx="4030663"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5" name="Figure Number"/>
          <p:cNvSpPr>
            <a:spLocks noGrp="1"/>
          </p:cNvSpPr>
          <p:nvPr>
            <p:ph type="title"/>
          </p:nvPr>
        </p:nvSpPr>
        <p:spPr/>
        <p:txBody>
          <a:bodyPr>
            <a:normAutofit/>
          </a:bodyPr>
          <a:lstStyle/>
          <a:p>
            <a:pPr algn="r"/>
            <a:r>
              <a:rPr lang="en-US" sz="2400" dirty="0">
                <a:solidFill>
                  <a:srgbClr val="6CB255"/>
                </a:solidFill>
              </a:rPr>
              <a:t>Figure 10.21</a:t>
            </a:r>
          </a:p>
        </p:txBody>
      </p:sp>
    </p:spTree>
    <p:extLst>
      <p:ext uri="{BB962C8B-B14F-4D97-AF65-F5344CB8AC3E}">
        <p14:creationId xmlns:p14="http://schemas.microsoft.com/office/powerpoint/2010/main" val="4073894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limbic system, which includes the hypothalamus, thalamus, amygdala, and the hippocampus, is involved in mediating emotional response and memory.</a:t>
            </a:r>
          </a:p>
        </p:txBody>
      </p:sp>
      <p:pic>
        <p:nvPicPr>
          <p:cNvPr id="4" name="Figure" descr="An illustration of the brain labels the locations of the &quot;hypothalamus,&quot; &quot;amygdala,&quot; and &quot;hippocampus.&qu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498" r="-4649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10.22</a:t>
            </a:r>
          </a:p>
        </p:txBody>
      </p:sp>
    </p:spTree>
    <p:extLst>
      <p:ext uri="{BB962C8B-B14F-4D97-AF65-F5344CB8AC3E}">
        <p14:creationId xmlns:p14="http://schemas.microsoft.com/office/powerpoint/2010/main" val="278021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anatomy of the </a:t>
            </a:r>
            <a:r>
              <a:rPr lang="en-US" sz="1600" dirty="0" err="1"/>
              <a:t>basolateral</a:t>
            </a:r>
            <a:r>
              <a:rPr lang="en-US" sz="1600" dirty="0"/>
              <a:t> complex and central nucleus of the amygdala are illustrated in this diagram.</a:t>
            </a:r>
          </a:p>
        </p:txBody>
      </p:sp>
      <p:pic>
        <p:nvPicPr>
          <p:cNvPr id="4" name="Figure" descr="An illustration of the brain labels the locations of the &quot;basolateral complex&quot; and &quot;central nucleus&quot; within the &quot;amygdala.&qu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9439" r="-6943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10.23</a:t>
            </a:r>
          </a:p>
        </p:txBody>
      </p:sp>
    </p:spTree>
    <p:extLst>
      <p:ext uri="{BB962C8B-B14F-4D97-AF65-F5344CB8AC3E}">
        <p14:creationId xmlns:p14="http://schemas.microsoft.com/office/powerpoint/2010/main" val="2980350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seven universal facial expressions of emotion are shown. (credit: modification of work by Cory </a:t>
            </a:r>
            <a:r>
              <a:rPr lang="en-US" sz="1600" dirty="0" err="1"/>
              <a:t>Zanker</a:t>
            </a:r>
            <a:r>
              <a:rPr lang="en-US" sz="1600" dirty="0"/>
              <a:t>)</a:t>
            </a:r>
          </a:p>
        </p:txBody>
      </p:sp>
      <p:pic>
        <p:nvPicPr>
          <p:cNvPr id="4" name="Figure" descr="Each of seven photographs includes a person demonstrating a different facial expression: happiness, surprise, sadness, fright, disgust, contempt, and ang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557" r="-1355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10.24</a:t>
            </a:r>
          </a:p>
        </p:txBody>
      </p:sp>
    </p:spTree>
    <p:extLst>
      <p:ext uri="{BB962C8B-B14F-4D97-AF65-F5344CB8AC3E}">
        <p14:creationId xmlns:p14="http://schemas.microsoft.com/office/powerpoint/2010/main" val="59924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Intrinsic motivation comes from within the individual, while extrinsic motivation comes from outside the individual.</a:t>
            </a:r>
          </a:p>
        </p:txBody>
      </p:sp>
      <p:pic>
        <p:nvPicPr>
          <p:cNvPr id="4" name="Figure" descr="An illustration shows a person's upper torso. An arrow on the left begins at the person's chest and curves around to point inside the head; inside the curve of the arrow are the words &quot;intrinsic motivation (from within)&quot; and three bullet points: &quot;autonomy,&quot; &quot;mastery,&quot; &quot;purpose.&quot; An arrow on the right begins in empty space and curves to a point inside the head. Above the arrow are the words &quot;extrinsic motivation (from outside)&quot; and three bullet points: &quot;compensation,&quot; &quot;punishment,&quot; and &quot;reward.&quo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494" r="-1149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Research suggests that when something we love to do, like icing cakes, becomes our job, our intrinsic and extrinsic motivations to do it may change. (credit: </a:t>
            </a:r>
            <a:r>
              <a:rPr lang="en-US" sz="1600" dirty="0" err="1"/>
              <a:t>Agustín</a:t>
            </a:r>
            <a:r>
              <a:rPr lang="en-US" sz="1600" dirty="0"/>
              <a:t> Ruiz)</a:t>
            </a:r>
          </a:p>
        </p:txBody>
      </p:sp>
      <p:pic>
        <p:nvPicPr>
          <p:cNvPr id="3" name="Figure" descr="A photograph shows several chefs preparing food together in a kitche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261" r="-272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10.3</a:t>
            </a:r>
          </a:p>
        </p:txBody>
      </p:sp>
    </p:spTree>
    <p:extLst>
      <p:ext uri="{BB962C8B-B14F-4D97-AF65-F5344CB8AC3E}">
        <p14:creationId xmlns:p14="http://schemas.microsoft.com/office/powerpoint/2010/main" val="30284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William James proposed the instinct theory of motivation, asserting that behavior is driven by instincts.</a:t>
            </a:r>
          </a:p>
          <a:p>
            <a:pPr marL="342900" indent="-342900">
              <a:buAutoNum type="alphaLcParenBoth"/>
            </a:pPr>
            <a:r>
              <a:rPr lang="en-US" sz="1600" dirty="0"/>
              <a:t>In humans, instincts may include behaviors such as an infant’s rooting for a nipple and sucking. (credit b: modification of work by </a:t>
            </a:r>
            <a:r>
              <a:rPr lang="en-US" sz="1600" dirty="0">
                <a:solidFill>
                  <a:schemeClr val="tx1"/>
                </a:solidFill>
              </a:rPr>
              <a:t>“</a:t>
            </a:r>
            <a:r>
              <a:rPr lang="en-US" sz="1600" dirty="0"/>
              <a:t>Mothering Touch</a:t>
            </a:r>
            <a:r>
              <a:rPr lang="en-US" sz="1600" dirty="0">
                <a:solidFill>
                  <a:schemeClr val="tx1"/>
                </a:solidFill>
              </a:rPr>
              <a:t>”</a:t>
            </a:r>
            <a:r>
              <a:rPr lang="en-US" sz="1600" dirty="0"/>
              <a:t>/Flickr)</a:t>
            </a:r>
          </a:p>
        </p:txBody>
      </p:sp>
      <p:pic>
        <p:nvPicPr>
          <p:cNvPr id="2" name="Figure" descr="Photograph A shows William James. Photograph B shows a person breastfeeding a bab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400" r="-1840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10.4</a:t>
            </a:r>
          </a:p>
        </p:txBody>
      </p:sp>
    </p:spTree>
    <p:extLst>
      <p:ext uri="{BB962C8B-B14F-4D97-AF65-F5344CB8AC3E}">
        <p14:creationId xmlns:p14="http://schemas.microsoft.com/office/powerpoint/2010/main" val="986577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Hunger and subsequent eating are the result of complex physiological processes that maintain homeostasis. (credit </a:t>
            </a:r>
            <a:r>
              <a:rPr lang="en-US" sz="1600" dirty="0">
                <a:solidFill>
                  <a:schemeClr val="tx1"/>
                </a:solidFill>
              </a:rPr>
              <a:t>“</a:t>
            </a:r>
            <a:r>
              <a:rPr lang="en-US" sz="1600" dirty="0"/>
              <a:t>left</a:t>
            </a:r>
            <a:r>
              <a:rPr lang="en-US" sz="1600" dirty="0">
                <a:solidFill>
                  <a:schemeClr val="tx1"/>
                </a:solidFill>
              </a:rPr>
              <a:t>”</a:t>
            </a:r>
            <a:r>
              <a:rPr lang="en-US" sz="1600" dirty="0"/>
              <a:t>: modification of work by </a:t>
            </a:r>
            <a:r>
              <a:rPr lang="en-US" sz="1600" dirty="0">
                <a:solidFill>
                  <a:schemeClr val="tx1"/>
                </a:solidFill>
              </a:rPr>
              <a:t>“</a:t>
            </a:r>
            <a:r>
              <a:rPr lang="en-US" sz="1600" dirty="0"/>
              <a:t>Gracie and </a:t>
            </a:r>
            <a:r>
              <a:rPr lang="en-US" sz="1600" dirty="0" err="1"/>
              <a:t>Viv</a:t>
            </a:r>
            <a:r>
              <a:rPr lang="en-US" sz="1600" dirty="0">
                <a:solidFill>
                  <a:schemeClr val="tx1"/>
                </a:solidFill>
              </a:rPr>
              <a:t>”</a:t>
            </a:r>
            <a:r>
              <a:rPr lang="en-US" sz="1600" dirty="0"/>
              <a:t>/Flickr; credit </a:t>
            </a:r>
            <a:r>
              <a:rPr lang="en-US" sz="1600" dirty="0">
                <a:solidFill>
                  <a:schemeClr val="tx1"/>
                </a:solidFill>
              </a:rPr>
              <a:t>“</a:t>
            </a:r>
            <a:r>
              <a:rPr lang="en-US" sz="1600" dirty="0"/>
              <a:t>center</a:t>
            </a:r>
            <a:r>
              <a:rPr lang="en-US" sz="1600" dirty="0">
                <a:solidFill>
                  <a:schemeClr val="tx1"/>
                </a:solidFill>
              </a:rPr>
              <a:t>”</a:t>
            </a:r>
            <a:r>
              <a:rPr lang="en-US" sz="1600" dirty="0"/>
              <a:t>: modification of work by Steven </a:t>
            </a:r>
            <a:r>
              <a:rPr lang="en-US" sz="1600" dirty="0" err="1"/>
              <a:t>Depolo</a:t>
            </a:r>
            <a:r>
              <a:rPr lang="en-US" sz="1600" dirty="0"/>
              <a:t>; credit </a:t>
            </a:r>
            <a:r>
              <a:rPr lang="en-US" sz="1600" dirty="0">
                <a:solidFill>
                  <a:schemeClr val="tx1"/>
                </a:solidFill>
              </a:rPr>
              <a:t>“</a:t>
            </a:r>
            <a:r>
              <a:rPr lang="en-US" sz="1600" dirty="0"/>
              <a:t>right</a:t>
            </a:r>
            <a:r>
              <a:rPr lang="en-US" sz="1600" dirty="0">
                <a:solidFill>
                  <a:schemeClr val="tx1"/>
                </a:solidFill>
              </a:rPr>
              <a:t>”</a:t>
            </a:r>
            <a:r>
              <a:rPr lang="en-US" sz="1600" dirty="0"/>
              <a:t>: modification of work by Monica </a:t>
            </a:r>
            <a:r>
              <a:rPr lang="en-US" sz="1600" dirty="0" err="1"/>
              <a:t>Renata</a:t>
            </a:r>
            <a:r>
              <a:rPr lang="en-US" sz="1600" dirty="0"/>
              <a:t>)</a:t>
            </a:r>
          </a:p>
        </p:txBody>
      </p:sp>
      <p:pic>
        <p:nvPicPr>
          <p:cNvPr id="2" name="Figure" descr="Photograph &quot;left&quot; shows a child eating watermelon. Photograph &quot;center&quot; shows a young person eating sushi. Photograph &quot;right&quot; shows an elderly person eating foo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9439" b="-2943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10.5</a:t>
            </a:r>
          </a:p>
        </p:txBody>
      </p:sp>
    </p:spTree>
    <p:extLst>
      <p:ext uri="{BB962C8B-B14F-4D97-AF65-F5344CB8AC3E}">
        <p14:creationId xmlns:p14="http://schemas.microsoft.com/office/powerpoint/2010/main" val="3649596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concept of optimal arousal in relation to performance on a task is depicted here. Performance is maximized at the optimal level of arousal, and it tapers off during under- and </a:t>
            </a:r>
            <a:r>
              <a:rPr lang="en-US" sz="1600" dirty="0" err="1"/>
              <a:t>overarousal</a:t>
            </a:r>
            <a:r>
              <a:rPr lang="en-US" sz="1600" dirty="0"/>
              <a:t>.</a:t>
            </a:r>
          </a:p>
        </p:txBody>
      </p:sp>
      <p:pic>
        <p:nvPicPr>
          <p:cNvPr id="2" name="Figure" descr="A line graph has an x-axis labeled &quot;arousal level&quot; with an arrow indicating &quot;low&quot; to &quot;high&quot; and a y-axis labeled &quot;performance quality&quot; with an arrow indicating &quot;low&quot; to &quot;high.&quot; A curve charts optimal arousal. Where arousal level and performance quality are both &quot;low,&quot; the curve is low and labeled &quot;boredom or apathy.&quot; Where arousal level is &quot;medium&quot; and &quot;performance quality is &quot;medium,&quot; the curve peaks and is labeled &quot;optimal level.&quot; Where the arousal level is &quot;high&quot; and the performance quality is &quot;low,&quot; the curve is low and is labeled &quot;high anxiety.&qu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540" r="-2454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10.6</a:t>
            </a:r>
          </a:p>
        </p:txBody>
      </p:sp>
    </p:spTree>
    <p:extLst>
      <p:ext uri="{BB962C8B-B14F-4D97-AF65-F5344CB8AC3E}">
        <p14:creationId xmlns:p14="http://schemas.microsoft.com/office/powerpoint/2010/main" val="127330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Task performance is best when arousal levels are in a middle range, with difficult tasks best performed under lower levels of arousal and simple tasks best performed under higher levels of arousal.</a:t>
            </a:r>
          </a:p>
        </p:txBody>
      </p:sp>
      <p:pic>
        <p:nvPicPr>
          <p:cNvPr id="4" name="Figure" descr="A line graph has an x-axis labeled &quot;arousal level&quot; with an arrow indicating &quot;low&quot; to &quot;high&quot; and a y-axis labeled &quot;performance quality&quot; with an arrow indicating &quot;low&quot; to &quot;high.&quot; Two curves charts optimal arousal, one for difficult tasks and the other for easy tasks. The optimal level for easy tasks is reached with slightly higher arousal levels than for difficult tas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540" r="-2454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10.7</a:t>
            </a:r>
          </a:p>
        </p:txBody>
      </p:sp>
    </p:spTree>
    <p:extLst>
      <p:ext uri="{BB962C8B-B14F-4D97-AF65-F5344CB8AC3E}">
        <p14:creationId xmlns:p14="http://schemas.microsoft.com/office/powerpoint/2010/main" val="727378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200" y="6492875"/>
            <a:ext cx="7696200"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Maslow’s hierarchy of needs is illustrated here. In some versions of the pyramid, cognitive and aesthetic needs are also included between esteem and self-actualization. Others include another tier at the top of the pyramid for self-transcendence.</a:t>
            </a:r>
          </a:p>
        </p:txBody>
      </p:sp>
      <p:pic>
        <p:nvPicPr>
          <p:cNvPr id="2" name="Figure" descr="A triangle is divided vertically into five sections with corresponding labels inside and outside of the triangle for each section. From top to bottom, the triangle's sections are labeled: &quot;self-actualization&quot; corresponds to &quot;Inner fulfillment&quot; &quot;esteem&quot; corresponds to &quot;Self-worth, accomplishment, confidence&quot;; &quot;social&quot; corresponds to &quot;Family, friendship, intimacy, belonging&quot;' &quot;security&quot; corresponds to &quot;Safety, employment, assets&quot;; &quot;physiological&quot; corresponds to &quot;Food, water, shelter, warmth.&qu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57200" y="1434404"/>
            <a:ext cx="4032250" cy="4603554"/>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10</a:t>
            </a:r>
            <a:r>
              <a:rPr lang="en-US" sz="2400" dirty="0">
                <a:solidFill>
                  <a:srgbClr val="6CB255"/>
                </a:solidFill>
              </a:rPr>
              <a:t>.8</a:t>
            </a:r>
          </a:p>
        </p:txBody>
      </p:sp>
    </p:spTree>
    <p:extLst>
      <p:ext uri="{BB962C8B-B14F-4D97-AF65-F5344CB8AC3E}">
        <p14:creationId xmlns:p14="http://schemas.microsoft.com/office/powerpoint/2010/main" val="13305798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1055</TotalTime>
  <Words>2340</Words>
  <Application>Microsoft Office PowerPoint</Application>
  <PresentationFormat>On-screen Show (4:3)</PresentationFormat>
  <Paragraphs>76</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Arial Black</vt:lpstr>
      <vt:lpstr>Calibri</vt:lpstr>
      <vt:lpstr>Essential</vt:lpstr>
      <vt:lpstr>Psychology</vt:lpstr>
      <vt:lpstr>Figure 10.1</vt:lpstr>
      <vt:lpstr>Figure 10.2</vt:lpstr>
      <vt:lpstr>Figure 10.3</vt:lpstr>
      <vt:lpstr>Figure 10.4</vt:lpstr>
      <vt:lpstr>Figure 10.5</vt:lpstr>
      <vt:lpstr>Figure 10.6</vt:lpstr>
      <vt:lpstr>Figure 10.7</vt:lpstr>
      <vt:lpstr>Figure 10.8</vt:lpstr>
      <vt:lpstr>Figure 10.9</vt:lpstr>
      <vt:lpstr>Figure 10.10</vt:lpstr>
      <vt:lpstr>Figure 10.11</vt:lpstr>
      <vt:lpstr>Figure 10.12</vt:lpstr>
      <vt:lpstr>Figure 10.13</vt:lpstr>
      <vt:lpstr>Figure 10.14</vt:lpstr>
      <vt:lpstr>Figure 10.15</vt:lpstr>
      <vt:lpstr>Figure 10.16</vt:lpstr>
      <vt:lpstr>Figure 10.17</vt:lpstr>
      <vt:lpstr>Figure 10.18</vt:lpstr>
      <vt:lpstr>Figure 10.19</vt:lpstr>
      <vt:lpstr>Figure 10.20</vt:lpstr>
      <vt:lpstr>Figure 10.21</vt:lpstr>
      <vt:lpstr>Figure 10.22</vt:lpstr>
      <vt:lpstr>Figure 10.23</vt:lpstr>
      <vt:lpstr>Figure 10.24</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 Chapter 10 - MOTIVATION AND EMOTION</dc:title>
  <dc:creator>Spuddy McSpare</dc:creator>
  <cp:lastModifiedBy>Conversion</cp:lastModifiedBy>
  <cp:revision>128</cp:revision>
  <dcterms:created xsi:type="dcterms:W3CDTF">2012-06-04T02:13:36Z</dcterms:created>
  <dcterms:modified xsi:type="dcterms:W3CDTF">2017-08-19T23:12:10Z</dcterms:modified>
</cp:coreProperties>
</file>